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70" r:id="rId5"/>
    <p:sldId id="269" r:id="rId6"/>
    <p:sldId id="268" r:id="rId7"/>
    <p:sldId id="281" r:id="rId8"/>
    <p:sldId id="267" r:id="rId9"/>
    <p:sldId id="282" r:id="rId10"/>
    <p:sldId id="272" r:id="rId11"/>
    <p:sldId id="273" r:id="rId12"/>
    <p:sldId id="275" r:id="rId13"/>
    <p:sldId id="277" r:id="rId14"/>
    <p:sldId id="280" r:id="rId15"/>
    <p:sldId id="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y Towner" initials="C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83389" autoAdjust="0"/>
  </p:normalViewPr>
  <p:slideViewPr>
    <p:cSldViewPr snapToGrid="0">
      <p:cViewPr varScale="1">
        <p:scale>
          <a:sx n="61" d="100"/>
          <a:sy n="61" d="100"/>
        </p:scale>
        <p:origin x="1098" y="72"/>
      </p:cViewPr>
      <p:guideLst>
        <p:guide pos="3840"/>
        <p:guide orient="horz" pos="2160"/>
      </p:guideLst>
    </p:cSldViewPr>
  </p:slideViewPr>
  <p:outlineViewPr>
    <p:cViewPr>
      <p:scale>
        <a:sx n="33" d="100"/>
        <a:sy n="33" d="100"/>
      </p:scale>
      <p:origin x="0" y="2530"/>
    </p:cViewPr>
  </p:outlin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91099-7EBE-4D12-B880-CCA6B38B92A6}" type="datetimeFigureOut">
              <a:rPr lang="en-US" smtClean="0"/>
              <a:t>10/31/2018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A36C10-A9D4-4995-9BAF-95FBD77A724B}" type="slidenum">
              <a:rPr lang="en-US" smtClean="0"/>
              <a:t>‹#›</a:t>
            </a:fld>
            <a:endParaRPr lang="en-US" dirty="0"/>
          </a:p>
        </p:txBody>
      </p:sp>
    </p:spTree>
    <p:extLst>
      <p:ext uri="{BB962C8B-B14F-4D97-AF65-F5344CB8AC3E}">
        <p14:creationId xmlns:p14="http://schemas.microsoft.com/office/powerpoint/2010/main" val="250921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F4299-1721-48C6-878D-74296BE00D21}" type="datetimeFigureOut">
              <a:rPr lang="en-US" smtClean="0"/>
              <a:t>10/31/2018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EF9EC-8318-4FF6-847E-A85BBD2B7E49}" type="slidenum">
              <a:rPr lang="en-US" smtClean="0"/>
              <a:t>‹#›</a:t>
            </a:fld>
            <a:endParaRPr lang="en-US" dirty="0"/>
          </a:p>
        </p:txBody>
      </p:sp>
    </p:spTree>
    <p:extLst>
      <p:ext uri="{BB962C8B-B14F-4D97-AF65-F5344CB8AC3E}">
        <p14:creationId xmlns:p14="http://schemas.microsoft.com/office/powerpoint/2010/main" val="22831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a:t>
            </a:fld>
            <a:endParaRPr lang="en-US" dirty="0"/>
          </a:p>
        </p:txBody>
      </p:sp>
    </p:spTree>
    <p:extLst>
      <p:ext uri="{BB962C8B-B14F-4D97-AF65-F5344CB8AC3E}">
        <p14:creationId xmlns:p14="http://schemas.microsoft.com/office/powerpoint/2010/main" val="412094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Colombians have a unique identity that makes them admirable to other people. The self-determination among Colombians has seen most of them moving out of their countries to make a living and improve their livelihood. They are usually happy and happy something that makes them sociable. There love for coffee usually brings families together where they get to interact, share experiences and vouch ahead for better things to come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Pike 12) Colombians living in the U.S. are friendly and valuable social interactions and meetings that are directed towards keeping the unity of purpose and reminding themselves of what happens in the home country. These characteristics help them to keep the spirit of hard work.</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a:t>
            </a:fld>
            <a:endParaRPr lang="en-US" dirty="0"/>
          </a:p>
        </p:txBody>
      </p:sp>
    </p:spTree>
    <p:extLst>
      <p:ext uri="{BB962C8B-B14F-4D97-AF65-F5344CB8AC3E}">
        <p14:creationId xmlns:p14="http://schemas.microsoft.com/office/powerpoint/2010/main" val="1913610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is easy to get along with a Colombian based on their daring nature. They like adventure something that motivates them to try out new things. Colombians are known to be patriotic and always conduct celebrations to mark their culture and important occasions in their country. Numerous Colombian festivals are celebrated even in the U.S. where these immigrant groups wear their cultural attire to show their identity (Pike 9). Sporting activities unite them something that shows that brings out the creativity in their fanatic nature. Colombians are known to be the best football fanatics and would even travel to other countries to support their national team.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AEF9EC-8318-4FF6-847E-A85BBD2B7E49}" type="slidenum">
              <a:rPr lang="en-US" smtClean="0"/>
              <a:t>4</a:t>
            </a:fld>
            <a:endParaRPr lang="en-US" dirty="0"/>
          </a:p>
        </p:txBody>
      </p:sp>
    </p:spTree>
    <p:extLst>
      <p:ext uri="{BB962C8B-B14F-4D97-AF65-F5344CB8AC3E}">
        <p14:creationId xmlns:p14="http://schemas.microsoft.com/office/powerpoint/2010/main" val="1126000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a:buFont typeface="Arial" panose="020B0604020202020204" pitchFamily="34" charset="0"/>
              <a:buNone/>
            </a:pPr>
            <a:r>
              <a:rPr lang="en-US" sz="1200" kern="1200" dirty="0" smtClean="0">
                <a:solidFill>
                  <a:schemeClr val="tx1"/>
                </a:solidFill>
                <a:effectLst/>
                <a:latin typeface="+mn-lt"/>
                <a:ea typeface="+mn-ea"/>
                <a:cs typeface="+mn-cs"/>
              </a:rPr>
              <a:t>Sombrero </a:t>
            </a:r>
            <a:r>
              <a:rPr lang="en-US" sz="1200" kern="1200" dirty="0" err="1" smtClean="0">
                <a:solidFill>
                  <a:schemeClr val="tx1"/>
                </a:solidFill>
                <a:effectLst/>
                <a:latin typeface="+mn-lt"/>
                <a:ea typeface="+mn-ea"/>
                <a:cs typeface="+mn-cs"/>
              </a:rPr>
              <a:t>Vueltiao</a:t>
            </a:r>
            <a:r>
              <a:rPr lang="en-US" sz="1200" kern="1200" dirty="0" smtClean="0">
                <a:solidFill>
                  <a:schemeClr val="tx1"/>
                </a:solidFill>
                <a:effectLst/>
                <a:latin typeface="+mn-lt"/>
                <a:ea typeface="+mn-ea"/>
                <a:cs typeface="+mn-cs"/>
              </a:rPr>
              <a:t> is the Colombian hat that is famous among the Colombian people. It is made through locally woven reeds and worn during national events and sporting activities. The indigenous </a:t>
            </a:r>
            <a:r>
              <a:rPr lang="en-US" sz="1200" kern="1200" dirty="0" err="1" smtClean="0">
                <a:solidFill>
                  <a:schemeClr val="tx1"/>
                </a:solidFill>
                <a:effectLst/>
                <a:latin typeface="+mn-lt"/>
                <a:ea typeface="+mn-ea"/>
                <a:cs typeface="+mn-cs"/>
              </a:rPr>
              <a:t>Zenu</a:t>
            </a:r>
            <a:r>
              <a:rPr lang="en-US" sz="1200" kern="1200" dirty="0" smtClean="0">
                <a:solidFill>
                  <a:schemeClr val="tx1"/>
                </a:solidFill>
                <a:effectLst/>
                <a:latin typeface="+mn-lt"/>
                <a:ea typeface="+mn-ea"/>
                <a:cs typeface="+mn-cs"/>
              </a:rPr>
              <a:t> people originally made the hat out of a particular type of cane. The hat can have different designs but has become popular among Columbians to date. Colombian coffee is an object that is globally known for its quality brand (Bell,</a:t>
            </a:r>
            <a:r>
              <a:rPr lang="en-US" sz="1200" kern="1200" baseline="0" dirty="0" smtClean="0">
                <a:solidFill>
                  <a:schemeClr val="tx1"/>
                </a:solidFill>
                <a:effectLst/>
                <a:latin typeface="+mn-lt"/>
                <a:ea typeface="+mn-ea"/>
                <a:cs typeface="+mn-cs"/>
              </a:rPr>
              <a:t> para 6)</a:t>
            </a:r>
            <a:r>
              <a:rPr lang="en-US" sz="1200" kern="1200" dirty="0" smtClean="0">
                <a:solidFill>
                  <a:schemeClr val="tx1"/>
                </a:solidFill>
                <a:effectLst/>
                <a:latin typeface="+mn-lt"/>
                <a:ea typeface="+mn-ea"/>
                <a:cs typeface="+mn-cs"/>
              </a:rPr>
              <a:t>. In Colombia, coffee represents a cash crop that is grown in all the parts of the world. It is known as the drink that unites people together on different occasions.</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5</a:t>
            </a:fld>
            <a:endParaRPr lang="en-US" dirty="0"/>
          </a:p>
        </p:txBody>
      </p:sp>
    </p:spTree>
    <p:extLst>
      <p:ext uri="{BB962C8B-B14F-4D97-AF65-F5344CB8AC3E}">
        <p14:creationId xmlns:p14="http://schemas.microsoft.com/office/powerpoint/2010/main" val="1474130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Paso </a:t>
            </a:r>
            <a:r>
              <a:rPr lang="en-US" sz="1200" kern="1200" dirty="0" err="1" smtClean="0">
                <a:solidFill>
                  <a:schemeClr val="tx1"/>
                </a:solidFill>
                <a:effectLst/>
                <a:latin typeface="+mn-lt"/>
                <a:ea typeface="+mn-ea"/>
                <a:cs typeface="+mn-cs"/>
              </a:rPr>
              <a:t>Fino</a:t>
            </a:r>
            <a:r>
              <a:rPr lang="en-US" sz="1200" kern="1200" dirty="0" smtClean="0">
                <a:solidFill>
                  <a:schemeClr val="tx1"/>
                </a:solidFill>
                <a:effectLst/>
                <a:latin typeface="+mn-lt"/>
                <a:ea typeface="+mn-ea"/>
                <a:cs typeface="+mn-cs"/>
              </a:rPr>
              <a:t> is the Colombian horse that was introduced by the Spanish and has become a national symbol and also a means of transport. </a:t>
            </a:r>
            <a:r>
              <a:rPr lang="en-US" sz="1200" kern="1200" dirty="0" err="1" smtClean="0">
                <a:solidFill>
                  <a:schemeClr val="tx1"/>
                </a:solidFill>
                <a:effectLst/>
                <a:latin typeface="+mn-lt"/>
                <a:ea typeface="+mn-ea"/>
                <a:cs typeface="+mn-cs"/>
              </a:rPr>
              <a:t>Tejo</a:t>
            </a:r>
            <a:r>
              <a:rPr lang="en-US" sz="1200" kern="1200" dirty="0" smtClean="0">
                <a:solidFill>
                  <a:schemeClr val="tx1"/>
                </a:solidFill>
                <a:effectLst/>
                <a:latin typeface="+mn-lt"/>
                <a:ea typeface="+mn-ea"/>
                <a:cs typeface="+mn-cs"/>
              </a:rPr>
              <a:t> represents a sport that is popular and attractive sport which sees many people attending to look at the participants navigating through the tough challenges. Emerald is a jewel that is best known about Colombia (</a:t>
            </a:r>
            <a:r>
              <a:rPr lang="en-US" sz="1200" kern="1200" dirty="0" err="1" smtClean="0">
                <a:solidFill>
                  <a:schemeClr val="tx1"/>
                </a:solidFill>
                <a:effectLst/>
                <a:latin typeface="+mn-lt"/>
                <a:ea typeface="+mn-ea"/>
                <a:cs typeface="+mn-cs"/>
              </a:rPr>
              <a:t>Miville</a:t>
            </a:r>
            <a:r>
              <a:rPr lang="en-US" sz="1200" kern="1200" dirty="0" smtClean="0">
                <a:solidFill>
                  <a:schemeClr val="tx1"/>
                </a:solidFill>
                <a:effectLst/>
                <a:latin typeface="+mn-lt"/>
                <a:ea typeface="+mn-ea"/>
                <a:cs typeface="+mn-cs"/>
              </a:rPr>
              <a:t> 58). The Colombian emerald is considered one of the best in the world and was initially used for cultural practices. Even if the jewel is valuable, you can’t miss Colombians wearing jewels made out of emerald. The mining and commercialization are controlled by Colombians somethings that are still common to date.</a:t>
            </a:r>
          </a:p>
          <a:p>
            <a:r>
              <a:rPr lang="en-US" sz="1200" kern="1200" dirty="0" smtClean="0">
                <a:solidFill>
                  <a:schemeClr val="tx1"/>
                </a:solidFill>
                <a:effectLst/>
                <a:latin typeface="+mn-lt"/>
                <a:ea typeface="+mn-ea"/>
                <a:cs typeface="+mn-cs"/>
              </a:rPr>
              <a:t> </a:t>
            </a:r>
          </a:p>
          <a:p>
            <a:pPr marL="0" indent="0" rtl="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6</a:t>
            </a:fld>
            <a:endParaRPr lang="en-US" dirty="0"/>
          </a:p>
        </p:txBody>
      </p:sp>
    </p:spTree>
    <p:extLst>
      <p:ext uri="{BB962C8B-B14F-4D97-AF65-F5344CB8AC3E}">
        <p14:creationId xmlns:p14="http://schemas.microsoft.com/office/powerpoint/2010/main" val="2007814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origin of Colombians traces back to the origin of emeralds. </a:t>
            </a:r>
            <a:r>
              <a:rPr lang="en-US" sz="1200" kern="1200" dirty="0" err="1" smtClean="0">
                <a:solidFill>
                  <a:schemeClr val="tx1"/>
                </a:solidFill>
                <a:effectLst/>
                <a:latin typeface="+mn-lt"/>
                <a:ea typeface="+mn-ea"/>
                <a:cs typeface="+mn-cs"/>
              </a:rPr>
              <a:t>Muzo</a:t>
            </a:r>
            <a:r>
              <a:rPr lang="en-US" sz="1200" kern="1200" dirty="0" smtClean="0">
                <a:solidFill>
                  <a:schemeClr val="tx1"/>
                </a:solidFill>
                <a:effectLst/>
                <a:latin typeface="+mn-lt"/>
                <a:ea typeface="+mn-ea"/>
                <a:cs typeface="+mn-cs"/>
              </a:rPr>
              <a:t> tribe which is considered to be the ancient where Are, the first man emerged along Magdalena River. Are created </a:t>
            </a:r>
            <a:r>
              <a:rPr lang="en-US" sz="1200" kern="1200" dirty="0" err="1" smtClean="0">
                <a:solidFill>
                  <a:schemeClr val="tx1"/>
                </a:solidFill>
                <a:effectLst/>
                <a:latin typeface="+mn-lt"/>
                <a:ea typeface="+mn-ea"/>
                <a:cs typeface="+mn-cs"/>
              </a:rPr>
              <a:t>Tena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Fura</a:t>
            </a:r>
            <a:r>
              <a:rPr lang="en-US" sz="1200" kern="1200" dirty="0" smtClean="0">
                <a:solidFill>
                  <a:schemeClr val="tx1"/>
                </a:solidFill>
                <a:effectLst/>
                <a:latin typeface="+mn-lt"/>
                <a:ea typeface="+mn-ea"/>
                <a:cs typeface="+mn-cs"/>
              </a:rPr>
              <a:t> through wood carvings and gave them life by the river. </a:t>
            </a:r>
            <a:r>
              <a:rPr lang="en-US" sz="1200" kern="1200" dirty="0" err="1" smtClean="0">
                <a:solidFill>
                  <a:schemeClr val="tx1"/>
                </a:solidFill>
                <a:effectLst/>
                <a:latin typeface="+mn-lt"/>
                <a:ea typeface="+mn-ea"/>
                <a:cs typeface="+mn-cs"/>
              </a:rPr>
              <a:t>Fura</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Tena</a:t>
            </a:r>
            <a:r>
              <a:rPr lang="en-US" sz="1200" kern="1200" dirty="0" smtClean="0">
                <a:solidFill>
                  <a:schemeClr val="tx1"/>
                </a:solidFill>
                <a:effectLst/>
                <a:latin typeface="+mn-lt"/>
                <a:ea typeface="+mn-ea"/>
                <a:cs typeface="+mn-cs"/>
              </a:rPr>
              <a:t> represent humankind’s parents who else went ahead to be teachers of welfare, agriculture, crafts and arts. The two married but </a:t>
            </a:r>
            <a:r>
              <a:rPr lang="en-US" sz="1200" kern="1200" dirty="0" err="1" smtClean="0">
                <a:solidFill>
                  <a:schemeClr val="tx1"/>
                </a:solidFill>
                <a:effectLst/>
                <a:latin typeface="+mn-lt"/>
                <a:ea typeface="+mn-ea"/>
                <a:cs typeface="+mn-cs"/>
              </a:rPr>
              <a:t>Fura</a:t>
            </a:r>
            <a:r>
              <a:rPr lang="en-US" sz="1200" kern="1200" dirty="0" smtClean="0">
                <a:solidFill>
                  <a:schemeClr val="tx1"/>
                </a:solidFill>
                <a:effectLst/>
                <a:latin typeface="+mn-lt"/>
                <a:ea typeface="+mn-ea"/>
                <a:cs typeface="+mn-cs"/>
              </a:rPr>
              <a:t> cheated on his husband to </a:t>
            </a:r>
            <a:r>
              <a:rPr lang="en-US" sz="1200" kern="1200" dirty="0" err="1" smtClean="0">
                <a:solidFill>
                  <a:schemeClr val="tx1"/>
                </a:solidFill>
                <a:effectLst/>
                <a:latin typeface="+mn-lt"/>
                <a:ea typeface="+mn-ea"/>
                <a:cs typeface="+mn-cs"/>
              </a:rPr>
              <a:t>Zarbi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Zarbi</a:t>
            </a:r>
            <a:r>
              <a:rPr lang="en-US" sz="1200" kern="1200" dirty="0" smtClean="0">
                <a:solidFill>
                  <a:schemeClr val="tx1"/>
                </a:solidFill>
                <a:effectLst/>
                <a:latin typeface="+mn-lt"/>
                <a:ea typeface="+mn-ea"/>
                <a:cs typeface="+mn-cs"/>
              </a:rPr>
              <a:t> was an unusual being who lived in this region whose origin remains unknown. </a:t>
            </a:r>
            <a:r>
              <a:rPr lang="en-US" sz="1200" kern="1200" dirty="0" err="1" smtClean="0">
                <a:solidFill>
                  <a:schemeClr val="tx1"/>
                </a:solidFill>
                <a:effectLst/>
                <a:latin typeface="+mn-lt"/>
                <a:ea typeface="+mn-ea"/>
                <a:cs typeface="+mn-cs"/>
              </a:rPr>
              <a:t>Zarbi</a:t>
            </a:r>
            <a:r>
              <a:rPr lang="en-US" sz="1200" kern="1200" dirty="0" smtClean="0">
                <a:solidFill>
                  <a:schemeClr val="tx1"/>
                </a:solidFill>
                <a:effectLst/>
                <a:latin typeface="+mn-lt"/>
                <a:ea typeface="+mn-ea"/>
                <a:cs typeface="+mn-cs"/>
              </a:rPr>
              <a:t> is described to have had beards, and his hair was blonde (Colombian Mythology, para. 1).</a:t>
            </a:r>
          </a:p>
        </p:txBody>
      </p:sp>
      <p:sp>
        <p:nvSpPr>
          <p:cNvPr id="4" name="Slide Number Placeholder 3"/>
          <p:cNvSpPr>
            <a:spLocks noGrp="1"/>
          </p:cNvSpPr>
          <p:nvPr>
            <p:ph type="sldNum" sz="quarter" idx="10"/>
          </p:nvPr>
        </p:nvSpPr>
        <p:spPr/>
        <p:txBody>
          <a:bodyPr/>
          <a:lstStyle/>
          <a:p>
            <a:fld id="{23AEF9EC-8318-4FF6-847E-A85BBD2B7E49}" type="slidenum">
              <a:rPr lang="en-US" smtClean="0"/>
              <a:t>7</a:t>
            </a:fld>
            <a:endParaRPr lang="en-US" dirty="0"/>
          </a:p>
        </p:txBody>
      </p:sp>
    </p:spTree>
    <p:extLst>
      <p:ext uri="{BB962C8B-B14F-4D97-AF65-F5344CB8AC3E}">
        <p14:creationId xmlns:p14="http://schemas.microsoft.com/office/powerpoint/2010/main" val="3550027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jealously made </a:t>
            </a:r>
            <a:r>
              <a:rPr lang="en-US" sz="1200" kern="1200" dirty="0" err="1" smtClean="0">
                <a:solidFill>
                  <a:schemeClr val="tx1"/>
                </a:solidFill>
                <a:effectLst/>
                <a:latin typeface="+mn-lt"/>
                <a:ea typeface="+mn-ea"/>
                <a:cs typeface="+mn-cs"/>
              </a:rPr>
              <a:t>Tena</a:t>
            </a:r>
            <a:r>
              <a:rPr lang="en-US" sz="1200" kern="1200" dirty="0" smtClean="0">
                <a:solidFill>
                  <a:schemeClr val="tx1"/>
                </a:solidFill>
                <a:effectLst/>
                <a:latin typeface="+mn-lt"/>
                <a:ea typeface="+mn-ea"/>
                <a:cs typeface="+mn-cs"/>
              </a:rPr>
              <a:t> to commit suicide which upon the discovery, it made </a:t>
            </a:r>
            <a:r>
              <a:rPr lang="en-US" sz="1200" kern="1200" dirty="0" err="1" smtClean="0">
                <a:solidFill>
                  <a:schemeClr val="tx1"/>
                </a:solidFill>
                <a:effectLst/>
                <a:latin typeface="+mn-lt"/>
                <a:ea typeface="+mn-ea"/>
                <a:cs typeface="+mn-cs"/>
              </a:rPr>
              <a:t>Fura</a:t>
            </a:r>
            <a:r>
              <a:rPr lang="en-US" sz="1200" kern="1200" dirty="0" smtClean="0">
                <a:solidFill>
                  <a:schemeClr val="tx1"/>
                </a:solidFill>
                <a:effectLst/>
                <a:latin typeface="+mn-lt"/>
                <a:ea typeface="+mn-ea"/>
                <a:cs typeface="+mn-cs"/>
              </a:rPr>
              <a:t> to weep while shedding tears the death of his husband. As she tried to access his burial site, she was prevented. Are was not happy and turned </a:t>
            </a:r>
            <a:r>
              <a:rPr lang="en-US" sz="1200" kern="1200" dirty="0" err="1" smtClean="0">
                <a:solidFill>
                  <a:schemeClr val="tx1"/>
                </a:solidFill>
                <a:effectLst/>
                <a:latin typeface="+mn-lt"/>
                <a:ea typeface="+mn-ea"/>
                <a:cs typeface="+mn-cs"/>
              </a:rPr>
              <a:t>Fura</a:t>
            </a:r>
            <a:r>
              <a:rPr lang="en-US" sz="1200" kern="1200" dirty="0" smtClean="0">
                <a:solidFill>
                  <a:schemeClr val="tx1"/>
                </a:solidFill>
                <a:effectLst/>
                <a:latin typeface="+mn-lt"/>
                <a:ea typeface="+mn-ea"/>
                <a:cs typeface="+mn-cs"/>
              </a:rPr>
              <a:t> and the son into rocks These rocks and stones are not just ordinary stones but are the emeralds found all over Colombia (Colombian Mythology, para. 4). The unending tears shed by </a:t>
            </a:r>
            <a:r>
              <a:rPr lang="en-US" sz="1200" kern="1200" dirty="0" err="1" smtClean="0">
                <a:solidFill>
                  <a:schemeClr val="tx1"/>
                </a:solidFill>
                <a:effectLst/>
                <a:latin typeface="+mn-lt"/>
                <a:ea typeface="+mn-ea"/>
                <a:cs typeface="+mn-cs"/>
              </a:rPr>
              <a:t>Fura</a:t>
            </a:r>
            <a:r>
              <a:rPr lang="en-US" sz="1200" kern="1200" dirty="0" smtClean="0">
                <a:solidFill>
                  <a:schemeClr val="tx1"/>
                </a:solidFill>
                <a:effectLst/>
                <a:latin typeface="+mn-lt"/>
                <a:ea typeface="+mn-ea"/>
                <a:cs typeface="+mn-cs"/>
              </a:rPr>
              <a:t> upon the death of the husband is the origin of today’s emeralds The cause of these emeralds is linked to the early humans who were turned into rocks which makes them unique.</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8</a:t>
            </a:fld>
            <a:endParaRPr lang="en-US" dirty="0"/>
          </a:p>
        </p:txBody>
      </p:sp>
    </p:spTree>
    <p:extLst>
      <p:ext uri="{BB962C8B-B14F-4D97-AF65-F5344CB8AC3E}">
        <p14:creationId xmlns:p14="http://schemas.microsoft.com/office/powerpoint/2010/main" val="2613353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Colombia is overwhelmed by magic and mystery. The El Sombrero is a known legendary icon from the country of Colombia. After the death of this man, his spirit was left among the Colombians. In his duty to punish and is a representation of a great hope that Colombians will always have. With the fear that parents usually have of losing their children, especially girls to the pleasures of the world, Sombrero comes in to bring them to track. Their Sombrero hats culture has portrayed potential adoption as it transitions to blend the art of music, something that promises industrial growth (</a:t>
            </a:r>
            <a:r>
              <a:rPr lang="en-US" sz="1200" kern="1200" dirty="0" err="1" smtClean="0">
                <a:solidFill>
                  <a:schemeClr val="tx1"/>
                </a:solidFill>
                <a:effectLst/>
                <a:latin typeface="+mn-lt"/>
                <a:ea typeface="+mn-ea"/>
                <a:cs typeface="+mn-cs"/>
              </a:rPr>
              <a:t>Obsorn</a:t>
            </a:r>
            <a:r>
              <a:rPr lang="en-US" sz="1200" kern="1200" dirty="0" smtClean="0">
                <a:solidFill>
                  <a:schemeClr val="tx1"/>
                </a:solidFill>
                <a:effectLst/>
                <a:latin typeface="+mn-lt"/>
                <a:ea typeface="+mn-ea"/>
                <a:cs typeface="+mn-cs"/>
              </a:rPr>
              <a:t>, para</a:t>
            </a:r>
            <a:r>
              <a:rPr lang="en-US" sz="1200" kern="1200" baseline="0" dirty="0" smtClean="0">
                <a:solidFill>
                  <a:schemeClr val="tx1"/>
                </a:solidFill>
                <a:effectLst/>
                <a:latin typeface="+mn-lt"/>
                <a:ea typeface="+mn-ea"/>
                <a:cs typeface="+mn-cs"/>
              </a:rPr>
              <a:t> 57)</a:t>
            </a:r>
            <a:r>
              <a:rPr lang="en-US" sz="1200" kern="1200" dirty="0" smtClean="0">
                <a:solidFill>
                  <a:schemeClr val="tx1"/>
                </a:solidFill>
                <a:effectLst/>
                <a:latin typeface="+mn-lt"/>
                <a:ea typeface="+mn-ea"/>
                <a:cs typeface="+mn-cs"/>
              </a:rPr>
              <a:t>. This is a great achievement that warrants the Colombians of a certain economic growth, from a simple culture aspect that is rooted to El Sombrero.</a:t>
            </a:r>
          </a:p>
        </p:txBody>
      </p:sp>
      <p:sp>
        <p:nvSpPr>
          <p:cNvPr id="4" name="Slide Number Placeholder 3"/>
          <p:cNvSpPr>
            <a:spLocks noGrp="1"/>
          </p:cNvSpPr>
          <p:nvPr>
            <p:ph type="sldNum" sz="quarter" idx="10"/>
          </p:nvPr>
        </p:nvSpPr>
        <p:spPr/>
        <p:txBody>
          <a:bodyPr/>
          <a:lstStyle/>
          <a:p>
            <a:fld id="{23AEF9EC-8318-4FF6-847E-A85BBD2B7E49}" type="slidenum">
              <a:rPr lang="en-US" smtClean="0"/>
              <a:t>9</a:t>
            </a:fld>
            <a:endParaRPr lang="en-US" dirty="0"/>
          </a:p>
        </p:txBody>
      </p:sp>
    </p:spTree>
    <p:extLst>
      <p:ext uri="{BB962C8B-B14F-4D97-AF65-F5344CB8AC3E}">
        <p14:creationId xmlns:p14="http://schemas.microsoft.com/office/powerpoint/2010/main" val="132531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Having a “protective” spirit, Colombians have been able to engage in mighty deeds that bring value to them, fearlessly. Despite the harsh conditions, for instance, homelessness they face on their own continent, there is hope that the spirit will work for them and establish paradise to them, this keeps them moving on (</a:t>
            </a:r>
            <a:r>
              <a:rPr lang="en-US" sz="1200" kern="1200" dirty="0" err="1" smtClean="0">
                <a:solidFill>
                  <a:schemeClr val="tx1"/>
                </a:solidFill>
                <a:effectLst/>
                <a:latin typeface="+mn-lt"/>
                <a:ea typeface="+mn-ea"/>
                <a:cs typeface="+mn-cs"/>
              </a:rPr>
              <a:t>Obsorn</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para 55)</a:t>
            </a:r>
            <a:r>
              <a:rPr lang="en-US" sz="1200" kern="1200" dirty="0" smtClean="0">
                <a:solidFill>
                  <a:schemeClr val="tx1"/>
                </a:solidFill>
                <a:effectLst/>
                <a:latin typeface="+mn-lt"/>
                <a:ea typeface="+mn-ea"/>
                <a:cs typeface="+mn-cs"/>
              </a:rPr>
              <a:t>. Evictions and external influences that Colombians are facing will end, given their superstitious culture. It is these spirits that give people hope and perseverance of a better life to come. Whenever new challenges arise, Colombians usually have a conviction that the spirit living within them will help them overcome.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AEF9EC-8318-4FF6-847E-A85BBD2B7E49}" type="slidenum">
              <a:rPr lang="en-US" smtClean="0"/>
              <a:t>10</a:t>
            </a:fld>
            <a:endParaRPr lang="en-US" dirty="0"/>
          </a:p>
        </p:txBody>
      </p:sp>
    </p:spTree>
    <p:extLst>
      <p:ext uri="{BB962C8B-B14F-4D97-AF65-F5344CB8AC3E}">
        <p14:creationId xmlns:p14="http://schemas.microsoft.com/office/powerpoint/2010/main" val="326601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Natural systems are precious gifts that were endowed differently in different countries over the world. El Moran is a Colombian monster whose work is to guard these natural endowments and any ancient treasure that the country has from his underground palace (Pike, 14). Wherever you go, there will always be trust issues among men and their women. La </a:t>
            </a:r>
            <a:r>
              <a:rPr lang="en-US" sz="1200" kern="1200" dirty="0" err="1" smtClean="0">
                <a:solidFill>
                  <a:schemeClr val="tx1"/>
                </a:solidFill>
                <a:effectLst/>
                <a:latin typeface="+mn-lt"/>
                <a:ea typeface="+mn-ea"/>
                <a:cs typeface="+mn-cs"/>
              </a:rPr>
              <a:t>Pasatola</a:t>
            </a:r>
            <a:r>
              <a:rPr lang="en-US" sz="1200" kern="1200" dirty="0" smtClean="0">
                <a:solidFill>
                  <a:schemeClr val="tx1"/>
                </a:solidFill>
                <a:effectLst/>
                <a:latin typeface="+mn-lt"/>
                <a:ea typeface="+mn-ea"/>
                <a:cs typeface="+mn-cs"/>
              </a:rPr>
              <a:t>, One-Legged-Woman in the jungle entices men who fall out of her beauty and smart hair and eventually turns to murder them sucking their blood. This La </a:t>
            </a:r>
            <a:r>
              <a:rPr lang="en-US" sz="1200" kern="1200" dirty="0" err="1" smtClean="0">
                <a:solidFill>
                  <a:schemeClr val="tx1"/>
                </a:solidFill>
                <a:effectLst/>
                <a:latin typeface="+mn-lt"/>
                <a:ea typeface="+mn-ea"/>
                <a:cs typeface="+mn-cs"/>
              </a:rPr>
              <a:t>pasatola</a:t>
            </a:r>
            <a:r>
              <a:rPr lang="en-US" sz="1200" kern="1200" dirty="0" smtClean="0">
                <a:solidFill>
                  <a:schemeClr val="tx1"/>
                </a:solidFill>
                <a:effectLst/>
                <a:latin typeface="+mn-lt"/>
                <a:ea typeface="+mn-ea"/>
                <a:cs typeface="+mn-cs"/>
              </a:rPr>
              <a:t>, therefore, builds the hope for the functionality of all marriages/families in Colombia despite the problems they face (</a:t>
            </a:r>
            <a:r>
              <a:rPr lang="en-US" sz="1200" kern="1200" dirty="0" err="1" smtClean="0">
                <a:solidFill>
                  <a:schemeClr val="tx1"/>
                </a:solidFill>
                <a:effectLst/>
                <a:latin typeface="+mn-lt"/>
                <a:ea typeface="+mn-ea"/>
                <a:cs typeface="+mn-cs"/>
              </a:rPr>
              <a:t>Obsorn</a:t>
            </a:r>
            <a:r>
              <a:rPr lang="en-US" sz="1200" kern="1200" dirty="0" smtClean="0">
                <a:solidFill>
                  <a:schemeClr val="tx1"/>
                </a:solidFill>
                <a:effectLst/>
                <a:latin typeface="+mn-lt"/>
                <a:ea typeface="+mn-ea"/>
                <a:cs typeface="+mn-cs"/>
              </a:rPr>
              <a:t>, par. 57). </a:t>
            </a:r>
          </a:p>
        </p:txBody>
      </p:sp>
      <p:sp>
        <p:nvSpPr>
          <p:cNvPr id="4" name="Slide Number Placeholder 3"/>
          <p:cNvSpPr>
            <a:spLocks noGrp="1"/>
          </p:cNvSpPr>
          <p:nvPr>
            <p:ph type="sldNum" sz="quarter" idx="10"/>
          </p:nvPr>
        </p:nvSpPr>
        <p:spPr/>
        <p:txBody>
          <a:bodyPr/>
          <a:lstStyle/>
          <a:p>
            <a:fld id="{23AEF9EC-8318-4FF6-847E-A85BBD2B7E49}" type="slidenum">
              <a:rPr lang="en-US" smtClean="0"/>
              <a:t>11</a:t>
            </a:fld>
            <a:endParaRPr lang="en-US" dirty="0"/>
          </a:p>
        </p:txBody>
      </p:sp>
    </p:spTree>
    <p:extLst>
      <p:ext uri="{BB962C8B-B14F-4D97-AF65-F5344CB8AC3E}">
        <p14:creationId xmlns:p14="http://schemas.microsoft.com/office/powerpoint/2010/main" val="2580153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61254"/>
            <a:ext cx="8226490" cy="3083767"/>
          </a:xfrm>
        </p:spPr>
        <p:txBody>
          <a:bodyPr anchor="b">
            <a:normAutofit/>
          </a:bodyPr>
          <a:lstStyle>
            <a:lvl1pPr algn="l">
              <a:lnSpc>
                <a:spcPct val="80000"/>
              </a:lnSpc>
              <a:defRPr sz="72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386585"/>
            <a:ext cx="8229600" cy="1371600"/>
          </a:xfrm>
        </p:spPr>
        <p:txBody>
          <a:bodyPr/>
          <a:lstStyle>
            <a:lvl1pPr marL="0" indent="0" algn="l">
              <a:spcBef>
                <a:spcPts val="1200"/>
              </a:spcBef>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4506E011-4F7D-42D0-82E1-078A40B76F01}" type="datetime1">
              <a:rPr lang="en-US" smtClean="0"/>
              <a:t>10/31/2018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2648" y="265176"/>
            <a:ext cx="8229600" cy="3081528"/>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612648" y="3388268"/>
            <a:ext cx="8229600" cy="1371600"/>
          </a:xfrm>
        </p:spPr>
        <p:txBody>
          <a:bodyPr/>
          <a:lstStyle>
            <a:lvl1pPr marL="0" indent="0">
              <a:spcBef>
                <a:spcPts val="120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3DA471FE-0FCC-47A4-B218-06AF00AFA70F}" type="datetime1">
              <a:rPr lang="en-US" smtClean="0"/>
              <a:t>10/31/2018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1"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599"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BE42C22A-A385-4013-8BC3-1C712ED98224}" type="datetime1">
              <a:rPr lang="en-US" smtClean="0"/>
              <a:t>10/31/2018</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84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84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76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276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7" name="Date Placeholder 6"/>
          <p:cNvSpPr>
            <a:spLocks noGrp="1"/>
          </p:cNvSpPr>
          <p:nvPr>
            <p:ph type="dt" sz="half" idx="10"/>
          </p:nvPr>
        </p:nvSpPr>
        <p:spPr/>
        <p:txBody>
          <a:bodyPr/>
          <a:lstStyle/>
          <a:p>
            <a:fld id="{A4143CD7-DDC2-4E28-B80E-11B3368F8846}" type="datetime1">
              <a:rPr lang="en-US" smtClean="0"/>
              <a:t>10/31/2018</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3" name="Date Placeholder 2"/>
          <p:cNvSpPr>
            <a:spLocks noGrp="1"/>
          </p:cNvSpPr>
          <p:nvPr>
            <p:ph type="dt" sz="half" idx="10"/>
          </p:nvPr>
        </p:nvSpPr>
        <p:spPr/>
        <p:txBody>
          <a:bodyPr/>
          <a:lstStyle/>
          <a:p>
            <a:fld id="{68882D6B-0F0F-41E5-8A0F-FC2D7E2110E0}" type="datetime1">
              <a:rPr lang="en-US" smtClean="0"/>
              <a:t>10/31/2018</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endParaRPr lang="en-US" dirty="0"/>
          </a:p>
        </p:txBody>
      </p:sp>
      <p:sp>
        <p:nvSpPr>
          <p:cNvPr id="2" name="Date Placeholder 1"/>
          <p:cNvSpPr>
            <a:spLocks noGrp="1"/>
          </p:cNvSpPr>
          <p:nvPr>
            <p:ph type="dt" sz="half" idx="10"/>
          </p:nvPr>
        </p:nvSpPr>
        <p:spPr/>
        <p:txBody>
          <a:bodyPr/>
          <a:lstStyle/>
          <a:p>
            <a:fld id="{399C1A38-D70F-41CF-857C-945C6FF6B07D}" type="datetime1">
              <a:rPr lang="en-US" smtClean="0"/>
              <a:t>10/31/2018</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userDrawn="1"/>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79330" y="457200"/>
            <a:ext cx="3603070" cy="155448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606490" y="685800"/>
            <a:ext cx="610222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979330" y="2101850"/>
            <a:ext cx="3603070" cy="182880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E32B96DC-D1E7-4668-A471-A46ECA2AE34F}" type="datetime1">
              <a:rPr lang="en-US" smtClean="0"/>
              <a:t>10/31/2018</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82712" y="457200"/>
            <a:ext cx="3602736" cy="155448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0" y="-1"/>
            <a:ext cx="73152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982712" y="2101850"/>
            <a:ext cx="3602736" cy="1828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1C40B874-E53C-42B9-98BA-0781B387246C}" type="datetime1">
              <a:rPr lang="en-US" smtClean="0"/>
              <a:t>10/31/2018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50680" y="365125"/>
            <a:ext cx="1645920" cy="5811838"/>
          </a:xfrm>
        </p:spPr>
        <p:txBody>
          <a:bodyPr vert="eaVert"/>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5400" y="365125"/>
            <a:ext cx="7624664"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75D402F4-45D7-406A-9C33-75238E131A1E}" type="datetime1">
              <a:rPr lang="en-US" smtClean="0"/>
              <a:t>10/31/2018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62303"/>
            <a:ext cx="9601200" cy="106994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799"/>
            <a:ext cx="9601200" cy="43481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09600" y="6385492"/>
            <a:ext cx="6099048" cy="228600"/>
          </a:xfrm>
          <a:prstGeom prst="rect">
            <a:avLst/>
          </a:prstGeom>
        </p:spPr>
        <p:txBody>
          <a:bodyPr vert="horz" lIns="91440" tIns="45720" rIns="91440" bIns="45720" rtlCol="0" anchor="ctr"/>
          <a:lstStyle>
            <a:lvl1pPr algn="l">
              <a:defRPr sz="1100">
                <a:solidFill>
                  <a:schemeClr val="accent1"/>
                </a:solidFill>
              </a:defRPr>
            </a:lvl1pPr>
          </a:lstStyle>
          <a:p>
            <a:r>
              <a:rPr lang="en-US"/>
              <a:t>Add a footer</a:t>
            </a:r>
            <a:endParaRPr lang="en-US" dirty="0"/>
          </a:p>
        </p:txBody>
      </p:sp>
      <p:sp>
        <p:nvSpPr>
          <p:cNvPr id="4" name="Date Placeholder 3"/>
          <p:cNvSpPr>
            <a:spLocks noGrp="1"/>
          </p:cNvSpPr>
          <p:nvPr>
            <p:ph type="dt" sz="half" idx="2"/>
          </p:nvPr>
        </p:nvSpPr>
        <p:spPr>
          <a:xfrm>
            <a:off x="9419253" y="6385492"/>
            <a:ext cx="982047" cy="228600"/>
          </a:xfrm>
          <a:prstGeom prst="rect">
            <a:avLst/>
          </a:prstGeom>
        </p:spPr>
        <p:txBody>
          <a:bodyPr vert="horz" lIns="91440" tIns="45720" rIns="91440" bIns="45720" rtlCol="0" anchor="ctr"/>
          <a:lstStyle>
            <a:lvl1pPr algn="r">
              <a:defRPr sz="1100">
                <a:solidFill>
                  <a:schemeClr val="accent1"/>
                </a:solidFill>
              </a:defRPr>
            </a:lvl1pPr>
          </a:lstStyle>
          <a:p>
            <a:fld id="{CC444FFE-4BDB-4301-83D8-FE8B25E7CF5A}" type="datetime1">
              <a:rPr lang="en-US" smtClean="0"/>
              <a:t>10/31/2018</a:t>
            </a:fld>
            <a:endParaRPr lang="en-US" dirty="0"/>
          </a:p>
        </p:txBody>
      </p:sp>
      <p:sp>
        <p:nvSpPr>
          <p:cNvPr id="6" name="Slide Number Placeholder 5"/>
          <p:cNvSpPr>
            <a:spLocks noGrp="1"/>
          </p:cNvSpPr>
          <p:nvPr>
            <p:ph type="sldNum" sz="quarter" idx="4"/>
          </p:nvPr>
        </p:nvSpPr>
        <p:spPr>
          <a:xfrm>
            <a:off x="10753532" y="6385492"/>
            <a:ext cx="828868" cy="228600"/>
          </a:xfrm>
          <a:prstGeom prst="rect">
            <a:avLst/>
          </a:prstGeom>
        </p:spPr>
        <p:txBody>
          <a:bodyPr vert="horz" lIns="91440" tIns="45720" rIns="91440" bIns="45720" rtlCol="0" anchor="ctr"/>
          <a:lstStyle>
            <a:lvl1pPr algn="r">
              <a:defRPr sz="1100">
                <a:solidFill>
                  <a:schemeClr val="accent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inners.virtualclassroom.org/0914/samerica/col02.html#top" TargetMode="External"/><Relationship Id="rId2" Type="http://schemas.openxmlformats.org/officeDocument/2006/relationships/hyperlink" Target="https://theculturetrip.com/south-america/colombia/articles/is-coffee-the-secret-to-colombias-happines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3510" y="1828800"/>
            <a:ext cx="9740462" cy="2822028"/>
          </a:xfrm>
        </p:spPr>
        <p:txBody>
          <a:bodyPr>
            <a:normAutofit fontScale="90000"/>
          </a:bodyPr>
          <a:lstStyle/>
          <a:p>
            <a:pPr algn="ctr">
              <a:lnSpc>
                <a:spcPct val="200000"/>
              </a:lnSpc>
            </a:pPr>
            <a:r>
              <a:rPr lang="en-US" dirty="0">
                <a:solidFill>
                  <a:schemeClr val="tx1"/>
                </a:solidFill>
              </a:rPr>
              <a:t>Columbian </a:t>
            </a:r>
            <a:r>
              <a:rPr lang="en-US" dirty="0" smtClean="0">
                <a:solidFill>
                  <a:schemeClr val="tx1"/>
                </a:solidFill>
              </a:rPr>
              <a:t>Immigrants</a:t>
            </a:r>
            <a:br>
              <a:rPr lang="en-US" dirty="0" smtClean="0">
                <a:solidFill>
                  <a:schemeClr val="tx1"/>
                </a:solidFill>
              </a:rPr>
            </a:br>
            <a:r>
              <a:rPr lang="en-US" dirty="0" smtClean="0">
                <a:solidFill>
                  <a:schemeClr val="tx1"/>
                </a:solidFill>
              </a:rPr>
              <a:t>Name</a:t>
            </a:r>
            <a:br>
              <a:rPr lang="en-US" dirty="0" smtClean="0">
                <a:solidFill>
                  <a:schemeClr val="tx1"/>
                </a:solidFill>
              </a:rPr>
            </a:br>
            <a:r>
              <a:rPr lang="en-US" dirty="0">
                <a:solidFill>
                  <a:schemeClr val="tx1"/>
                </a:solidFill>
              </a:rPr>
              <a:t>I</a:t>
            </a:r>
            <a:r>
              <a:rPr lang="en-US" dirty="0" smtClean="0">
                <a:solidFill>
                  <a:schemeClr val="tx1"/>
                </a:solidFill>
              </a:rPr>
              <a:t>nstitutional Affiliation</a:t>
            </a:r>
            <a:endParaRPr lang="en-US" dirty="0">
              <a:solidFill>
                <a:schemeClr val="tx1"/>
              </a:solidFill>
            </a:endParaRPr>
          </a:p>
        </p:txBody>
      </p:sp>
    </p:spTree>
    <p:extLst>
      <p:ext uri="{BB962C8B-B14F-4D97-AF65-F5344CB8AC3E}">
        <p14:creationId xmlns:p14="http://schemas.microsoft.com/office/powerpoint/2010/main" val="76208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931649" y="344184"/>
            <a:ext cx="3756540" cy="755151"/>
          </a:xfrm>
        </p:spPr>
        <p:txBody>
          <a:bodyPr>
            <a:normAutofit/>
          </a:bodyPr>
          <a:lstStyle/>
          <a:p>
            <a:pPr algn="ctr"/>
            <a:r>
              <a:rPr lang="en-US" sz="4800" dirty="0"/>
              <a:t>Introduction</a:t>
            </a:r>
          </a:p>
        </p:txBody>
      </p:sp>
      <p:sp>
        <p:nvSpPr>
          <p:cNvPr id="9" name="Text Placeholder 8"/>
          <p:cNvSpPr>
            <a:spLocks noGrp="1"/>
          </p:cNvSpPr>
          <p:nvPr>
            <p:ph type="body" sz="half" idx="2"/>
          </p:nvPr>
        </p:nvSpPr>
        <p:spPr>
          <a:xfrm>
            <a:off x="7646276" y="1099335"/>
            <a:ext cx="4444124" cy="5556646"/>
          </a:xfrm>
        </p:spPr>
        <p:txBody>
          <a:bodyPr>
            <a:normAutofit/>
          </a:bodyPr>
          <a:lstStyle/>
          <a:p>
            <a:pPr algn="ctr"/>
            <a:r>
              <a:rPr lang="en-US" sz="2800" dirty="0"/>
              <a:t>Columbian </a:t>
            </a:r>
            <a:r>
              <a:rPr lang="en-US" sz="2800" dirty="0" smtClean="0"/>
              <a:t>Immigrants</a:t>
            </a:r>
            <a:endParaRPr lang="en-US" dirty="0" smtClean="0"/>
          </a:p>
          <a:p>
            <a:pPr marL="342900" indent="-342900">
              <a:buFont typeface="Arial" panose="020B0604020202020204" pitchFamily="34" charset="0"/>
              <a:buChar char="•"/>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Colombians </a:t>
            </a:r>
            <a:r>
              <a:rPr lang="en-US" sz="2400" dirty="0">
                <a:latin typeface="Times New Roman" panose="02020603050405020304" pitchFamily="18" charset="0"/>
                <a:ea typeface="Calibri" panose="020F0502020204030204" pitchFamily="34" charset="0"/>
                <a:cs typeface="Times New Roman" panose="02020603050405020304" pitchFamily="18" charset="0"/>
              </a:rPr>
              <a:t>represent a unique group of people originating from Colombia but have migrated to different parts of the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world.</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Columbians are known for their cultural diversity with its culture dating back to 1525 when the Spanish visited Colombia and subsequently colonized the country</a:t>
            </a:r>
            <a:r>
              <a:rPr lang="en-US" sz="2200" dirty="0" smtClean="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In the U.S., Colombians represent a group of Latin Americans whose culture and heritage are admirable.</a:t>
            </a:r>
            <a:endParaRPr lang="en-US" sz="2200" dirty="0" smtClean="0">
              <a:latin typeface="Times New Roman" panose="02020603050405020304" pitchFamily="18" charset="0"/>
              <a:cs typeface="Times New Roman" panose="02020603050405020304" pitchFamily="18" charset="0"/>
            </a:endParaRPr>
          </a:p>
        </p:txBody>
      </p:sp>
      <p:pic>
        <p:nvPicPr>
          <p:cNvPr id="8" name="Picture Placeholder 7" descr="Image result for Colombian culture and heritage"/>
          <p:cNvPicPr>
            <a:picLocks noGrp="1"/>
          </p:cNvPicPr>
          <p:nvPr>
            <p:ph type="pic" idx="1"/>
          </p:nvPr>
        </p:nvPicPr>
        <p:blipFill>
          <a:blip r:embed="rId2">
            <a:extLst>
              <a:ext uri="{28A0092B-C50C-407E-A947-70E740481C1C}">
                <a14:useLocalDpi xmlns:a14="http://schemas.microsoft.com/office/drawing/2010/main" val="0"/>
              </a:ext>
            </a:extLst>
          </a:blip>
          <a:srcRect l="14267" r="14267"/>
          <a:stretch>
            <a:fillRect/>
          </a:stretch>
        </p:blipFill>
        <p:spPr bwMode="auto">
          <a:xfrm>
            <a:off x="0" y="15875"/>
            <a:ext cx="7315200" cy="6858000"/>
          </a:xfrm>
          <a:prstGeom prst="rect">
            <a:avLst/>
          </a:prstGeom>
          <a:noFill/>
          <a:ln>
            <a:noFill/>
          </a:ln>
        </p:spPr>
      </p:pic>
    </p:spTree>
    <p:extLst>
      <p:ext uri="{BB962C8B-B14F-4D97-AF65-F5344CB8AC3E}">
        <p14:creationId xmlns:p14="http://schemas.microsoft.com/office/powerpoint/2010/main" val="6795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F0E47CE-714A-4215-82B2-24A3D989AF6B}"/>
              </a:ext>
            </a:extLst>
          </p:cNvPr>
          <p:cNvSpPr txBox="1"/>
          <p:nvPr/>
        </p:nvSpPr>
        <p:spPr>
          <a:xfrm>
            <a:off x="60714" y="1213668"/>
            <a:ext cx="3441475" cy="597341"/>
          </a:xfrm>
          <a:prstGeom prst="rect">
            <a:avLst/>
          </a:prstGeom>
          <a:noFill/>
        </p:spPr>
        <p:txBody>
          <a:bodyPr wrap="square" rtlCol="0">
            <a:spAutoFit/>
          </a:bodyPr>
          <a:lstStyle/>
          <a:p>
            <a:pPr algn="ctr"/>
            <a:r>
              <a:rPr lang="en-US" sz="3200" dirty="0" smtClean="0"/>
              <a:t>Self-determined</a:t>
            </a:r>
            <a:endParaRPr lang="en-US" sz="3200" dirty="0"/>
          </a:p>
        </p:txBody>
      </p:sp>
      <p:sp>
        <p:nvSpPr>
          <p:cNvPr id="8" name="TextBox 7">
            <a:extLst>
              <a:ext uri="{FF2B5EF4-FFF2-40B4-BE49-F238E27FC236}">
                <a16:creationId xmlns:a16="http://schemas.microsoft.com/office/drawing/2014/main" id="{AFF82ADF-014C-40AB-85BF-BC4475430D41}"/>
              </a:ext>
            </a:extLst>
          </p:cNvPr>
          <p:cNvSpPr txBox="1"/>
          <p:nvPr/>
        </p:nvSpPr>
        <p:spPr>
          <a:xfrm>
            <a:off x="310718" y="4690449"/>
            <a:ext cx="2941468" cy="584775"/>
          </a:xfrm>
          <a:prstGeom prst="rect">
            <a:avLst/>
          </a:prstGeom>
          <a:noFill/>
        </p:spPr>
        <p:txBody>
          <a:bodyPr wrap="square" rtlCol="0">
            <a:spAutoFit/>
          </a:bodyPr>
          <a:lstStyle/>
          <a:p>
            <a:pPr algn="ctr"/>
            <a:r>
              <a:rPr lang="en-US" sz="3200" dirty="0" smtClean="0"/>
              <a:t>Polite</a:t>
            </a:r>
            <a:endParaRPr lang="en-US" sz="3200" dirty="0"/>
          </a:p>
        </p:txBody>
      </p:sp>
      <p:sp>
        <p:nvSpPr>
          <p:cNvPr id="9" name="TextBox 8">
            <a:extLst>
              <a:ext uri="{FF2B5EF4-FFF2-40B4-BE49-F238E27FC236}">
                <a16:creationId xmlns:a16="http://schemas.microsoft.com/office/drawing/2014/main" id="{F3DDE0DC-5D14-44A3-990E-0AF9741B901A}"/>
              </a:ext>
            </a:extLst>
          </p:cNvPr>
          <p:cNvSpPr txBox="1"/>
          <p:nvPr/>
        </p:nvSpPr>
        <p:spPr>
          <a:xfrm>
            <a:off x="310718" y="5727886"/>
            <a:ext cx="2941468" cy="584775"/>
          </a:xfrm>
          <a:prstGeom prst="rect">
            <a:avLst/>
          </a:prstGeom>
          <a:noFill/>
        </p:spPr>
        <p:txBody>
          <a:bodyPr wrap="square" rtlCol="0">
            <a:spAutoFit/>
          </a:bodyPr>
          <a:lstStyle/>
          <a:p>
            <a:pPr algn="ctr"/>
            <a:r>
              <a:rPr lang="en-US" sz="3200" dirty="0" smtClean="0"/>
              <a:t>Patriotic</a:t>
            </a:r>
            <a:endParaRPr lang="en-US" sz="3200" dirty="0"/>
          </a:p>
        </p:txBody>
      </p:sp>
      <p:sp>
        <p:nvSpPr>
          <p:cNvPr id="10" name="TextBox 9">
            <a:extLst>
              <a:ext uri="{FF2B5EF4-FFF2-40B4-BE49-F238E27FC236}">
                <a16:creationId xmlns:a16="http://schemas.microsoft.com/office/drawing/2014/main" id="{87ECEB86-436A-483C-8FC7-2BAD0FD83D55}"/>
              </a:ext>
            </a:extLst>
          </p:cNvPr>
          <p:cNvSpPr txBox="1"/>
          <p:nvPr/>
        </p:nvSpPr>
        <p:spPr>
          <a:xfrm>
            <a:off x="3597137" y="288784"/>
            <a:ext cx="4836648" cy="830997"/>
          </a:xfrm>
          <a:prstGeom prst="rect">
            <a:avLst/>
          </a:prstGeom>
          <a:noFill/>
        </p:spPr>
        <p:txBody>
          <a:bodyPr wrap="square" rtlCol="0">
            <a:spAutoFit/>
          </a:bodyPr>
          <a:lstStyle/>
          <a:p>
            <a:pPr algn="ctr"/>
            <a:r>
              <a:rPr lang="en-US" sz="4800" dirty="0">
                <a:solidFill>
                  <a:schemeClr val="accent1"/>
                </a:solidFill>
                <a:latin typeface="Georgia" panose="02040502050405020303" pitchFamily="18" charset="0"/>
              </a:rPr>
              <a:t>Identity</a:t>
            </a:r>
          </a:p>
        </p:txBody>
      </p:sp>
      <p:sp>
        <p:nvSpPr>
          <p:cNvPr id="11" name="TextBox 10">
            <a:extLst>
              <a:ext uri="{FF2B5EF4-FFF2-40B4-BE49-F238E27FC236}">
                <a16:creationId xmlns:a16="http://schemas.microsoft.com/office/drawing/2014/main" id="{D2DEF6AD-840D-4C5B-9943-BACEE8427FA2}"/>
              </a:ext>
            </a:extLst>
          </p:cNvPr>
          <p:cNvSpPr txBox="1"/>
          <p:nvPr/>
        </p:nvSpPr>
        <p:spPr>
          <a:xfrm>
            <a:off x="8433784" y="4690448"/>
            <a:ext cx="3444535" cy="584775"/>
          </a:xfrm>
          <a:prstGeom prst="rect">
            <a:avLst/>
          </a:prstGeom>
          <a:noFill/>
        </p:spPr>
        <p:txBody>
          <a:bodyPr wrap="square" rtlCol="0">
            <a:spAutoFit/>
          </a:bodyPr>
          <a:lstStyle/>
          <a:p>
            <a:pPr algn="ctr"/>
            <a:r>
              <a:rPr lang="en-US" sz="3200" dirty="0" smtClean="0"/>
              <a:t>Creative</a:t>
            </a:r>
            <a:endParaRPr lang="en-US" sz="3200" dirty="0"/>
          </a:p>
        </p:txBody>
      </p:sp>
      <p:sp>
        <p:nvSpPr>
          <p:cNvPr id="12" name="TextBox 11">
            <a:extLst>
              <a:ext uri="{FF2B5EF4-FFF2-40B4-BE49-F238E27FC236}">
                <a16:creationId xmlns:a16="http://schemas.microsoft.com/office/drawing/2014/main" id="{0BE1ADB3-3174-4463-8D25-625EF4A4BE33}"/>
              </a:ext>
            </a:extLst>
          </p:cNvPr>
          <p:cNvSpPr txBox="1"/>
          <p:nvPr/>
        </p:nvSpPr>
        <p:spPr>
          <a:xfrm>
            <a:off x="8345007" y="2336010"/>
            <a:ext cx="3533313" cy="584775"/>
          </a:xfrm>
          <a:prstGeom prst="rect">
            <a:avLst/>
          </a:prstGeom>
          <a:noFill/>
        </p:spPr>
        <p:txBody>
          <a:bodyPr wrap="square" rtlCol="0">
            <a:spAutoFit/>
          </a:bodyPr>
          <a:lstStyle/>
          <a:p>
            <a:pPr algn="ctr"/>
            <a:r>
              <a:rPr lang="en-US" sz="3200" dirty="0" smtClean="0"/>
              <a:t>Admirable</a:t>
            </a:r>
            <a:endParaRPr lang="en-US" sz="3200" dirty="0"/>
          </a:p>
        </p:txBody>
      </p:sp>
      <p:sp>
        <p:nvSpPr>
          <p:cNvPr id="13" name="TextBox 12">
            <a:extLst>
              <a:ext uri="{FF2B5EF4-FFF2-40B4-BE49-F238E27FC236}">
                <a16:creationId xmlns:a16="http://schemas.microsoft.com/office/drawing/2014/main" id="{F2015E8F-1AEE-4B93-81B5-EBCDDA061138}"/>
              </a:ext>
            </a:extLst>
          </p:cNvPr>
          <p:cNvSpPr txBox="1"/>
          <p:nvPr/>
        </p:nvSpPr>
        <p:spPr>
          <a:xfrm>
            <a:off x="8433786" y="3528806"/>
            <a:ext cx="3444536" cy="584775"/>
          </a:xfrm>
          <a:prstGeom prst="rect">
            <a:avLst/>
          </a:prstGeom>
          <a:noFill/>
        </p:spPr>
        <p:txBody>
          <a:bodyPr wrap="square" rtlCol="0">
            <a:spAutoFit/>
          </a:bodyPr>
          <a:lstStyle/>
          <a:p>
            <a:pPr algn="ctr"/>
            <a:r>
              <a:rPr lang="en-US" sz="3200" dirty="0" smtClean="0"/>
              <a:t>Happy</a:t>
            </a:r>
            <a:endParaRPr lang="en-US" sz="3200" dirty="0"/>
          </a:p>
        </p:txBody>
      </p:sp>
      <p:sp>
        <p:nvSpPr>
          <p:cNvPr id="14" name="TextBox 13">
            <a:extLst>
              <a:ext uri="{FF2B5EF4-FFF2-40B4-BE49-F238E27FC236}">
                <a16:creationId xmlns:a16="http://schemas.microsoft.com/office/drawing/2014/main" id="{3CFB0E20-AE1E-4C3E-9150-020DDA92D496}"/>
              </a:ext>
            </a:extLst>
          </p:cNvPr>
          <p:cNvSpPr txBox="1"/>
          <p:nvPr/>
        </p:nvSpPr>
        <p:spPr>
          <a:xfrm>
            <a:off x="0" y="2300035"/>
            <a:ext cx="2941468" cy="584775"/>
          </a:xfrm>
          <a:prstGeom prst="rect">
            <a:avLst/>
          </a:prstGeom>
          <a:noFill/>
        </p:spPr>
        <p:txBody>
          <a:bodyPr wrap="square" rtlCol="0">
            <a:spAutoFit/>
          </a:bodyPr>
          <a:lstStyle/>
          <a:p>
            <a:pPr algn="ctr"/>
            <a:r>
              <a:rPr lang="en-US" sz="3200" dirty="0" smtClean="0"/>
              <a:t>Daring </a:t>
            </a:r>
            <a:endParaRPr lang="en-US" sz="3200" dirty="0"/>
          </a:p>
        </p:txBody>
      </p:sp>
      <p:sp>
        <p:nvSpPr>
          <p:cNvPr id="15" name="TextBox 14">
            <a:extLst>
              <a:ext uri="{FF2B5EF4-FFF2-40B4-BE49-F238E27FC236}">
                <a16:creationId xmlns:a16="http://schemas.microsoft.com/office/drawing/2014/main" id="{91E02218-04BE-4D91-BD6A-FAD3BBA12DF2}"/>
              </a:ext>
            </a:extLst>
          </p:cNvPr>
          <p:cNvSpPr txBox="1"/>
          <p:nvPr/>
        </p:nvSpPr>
        <p:spPr>
          <a:xfrm>
            <a:off x="310718" y="3528807"/>
            <a:ext cx="2941468" cy="584775"/>
          </a:xfrm>
          <a:prstGeom prst="rect">
            <a:avLst/>
          </a:prstGeom>
          <a:noFill/>
        </p:spPr>
        <p:txBody>
          <a:bodyPr wrap="square" rtlCol="0">
            <a:spAutoFit/>
          </a:bodyPr>
          <a:lstStyle/>
          <a:p>
            <a:pPr algn="ctr"/>
            <a:r>
              <a:rPr lang="en-US" sz="3200" dirty="0" smtClean="0"/>
              <a:t>Adventurous</a:t>
            </a:r>
            <a:endParaRPr lang="en-US" sz="3200" dirty="0"/>
          </a:p>
        </p:txBody>
      </p:sp>
      <p:sp>
        <p:nvSpPr>
          <p:cNvPr id="16" name="TextBox 15">
            <a:extLst>
              <a:ext uri="{FF2B5EF4-FFF2-40B4-BE49-F238E27FC236}">
                <a16:creationId xmlns:a16="http://schemas.microsoft.com/office/drawing/2014/main" id="{3FBC4483-DF17-4EE3-9148-19C44499DD54}"/>
              </a:ext>
            </a:extLst>
          </p:cNvPr>
          <p:cNvSpPr txBox="1"/>
          <p:nvPr/>
        </p:nvSpPr>
        <p:spPr>
          <a:xfrm>
            <a:off x="8528734" y="1202791"/>
            <a:ext cx="3533312" cy="584775"/>
          </a:xfrm>
          <a:prstGeom prst="rect">
            <a:avLst/>
          </a:prstGeom>
          <a:noFill/>
        </p:spPr>
        <p:txBody>
          <a:bodyPr wrap="square" rtlCol="0">
            <a:spAutoFit/>
          </a:bodyPr>
          <a:lstStyle/>
          <a:p>
            <a:pPr algn="ctr"/>
            <a:r>
              <a:rPr lang="en-US" sz="3200" dirty="0" smtClean="0"/>
              <a:t>Social </a:t>
            </a:r>
            <a:endParaRPr lang="en-US" sz="3200" dirty="0"/>
          </a:p>
        </p:txBody>
      </p:sp>
      <p:sp>
        <p:nvSpPr>
          <p:cNvPr id="17" name="TextBox 16">
            <a:extLst>
              <a:ext uri="{FF2B5EF4-FFF2-40B4-BE49-F238E27FC236}">
                <a16:creationId xmlns:a16="http://schemas.microsoft.com/office/drawing/2014/main" id="{67CE5D8D-21D8-4A5C-BC56-C1DC5631E560}"/>
              </a:ext>
            </a:extLst>
          </p:cNvPr>
          <p:cNvSpPr txBox="1"/>
          <p:nvPr/>
        </p:nvSpPr>
        <p:spPr>
          <a:xfrm>
            <a:off x="8433786" y="5727885"/>
            <a:ext cx="3444535" cy="584775"/>
          </a:xfrm>
          <a:prstGeom prst="rect">
            <a:avLst/>
          </a:prstGeom>
          <a:noFill/>
        </p:spPr>
        <p:txBody>
          <a:bodyPr wrap="square" rtlCol="0">
            <a:spAutoFit/>
          </a:bodyPr>
          <a:lstStyle/>
          <a:p>
            <a:pPr algn="ctr"/>
            <a:r>
              <a:rPr lang="en-US" sz="3200" dirty="0" smtClean="0"/>
              <a:t>Fanatics</a:t>
            </a:r>
            <a:endParaRPr lang="en-US" sz="3200" dirty="0"/>
          </a:p>
        </p:txBody>
      </p:sp>
      <p:sp>
        <p:nvSpPr>
          <p:cNvPr id="2" name="AutoShape 2" descr="Image result for Colombians on cultural celebra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0" name="Picture 4" descr="Image result for Colombians on cultural celebr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6734" y="1832312"/>
            <a:ext cx="5843357" cy="448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59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F0E47CE-714A-4215-82B2-24A3D989AF6B}"/>
              </a:ext>
            </a:extLst>
          </p:cNvPr>
          <p:cNvSpPr txBox="1"/>
          <p:nvPr/>
        </p:nvSpPr>
        <p:spPr>
          <a:xfrm>
            <a:off x="60714" y="1213668"/>
            <a:ext cx="3441475" cy="597341"/>
          </a:xfrm>
          <a:prstGeom prst="rect">
            <a:avLst/>
          </a:prstGeom>
          <a:noFill/>
        </p:spPr>
        <p:txBody>
          <a:bodyPr wrap="square" rtlCol="0">
            <a:spAutoFit/>
          </a:bodyPr>
          <a:lstStyle/>
          <a:p>
            <a:pPr algn="ctr"/>
            <a:r>
              <a:rPr lang="en-US" sz="3200" dirty="0" smtClean="0"/>
              <a:t>Self-determined</a:t>
            </a:r>
            <a:endParaRPr lang="en-US" sz="3200" dirty="0"/>
          </a:p>
        </p:txBody>
      </p:sp>
      <p:sp>
        <p:nvSpPr>
          <p:cNvPr id="8" name="TextBox 7">
            <a:extLst>
              <a:ext uri="{FF2B5EF4-FFF2-40B4-BE49-F238E27FC236}">
                <a16:creationId xmlns:a16="http://schemas.microsoft.com/office/drawing/2014/main" id="{AFF82ADF-014C-40AB-85BF-BC4475430D41}"/>
              </a:ext>
            </a:extLst>
          </p:cNvPr>
          <p:cNvSpPr txBox="1"/>
          <p:nvPr/>
        </p:nvSpPr>
        <p:spPr>
          <a:xfrm>
            <a:off x="310718" y="4690449"/>
            <a:ext cx="2941468" cy="584775"/>
          </a:xfrm>
          <a:prstGeom prst="rect">
            <a:avLst/>
          </a:prstGeom>
          <a:noFill/>
        </p:spPr>
        <p:txBody>
          <a:bodyPr wrap="square" rtlCol="0">
            <a:spAutoFit/>
          </a:bodyPr>
          <a:lstStyle/>
          <a:p>
            <a:pPr algn="ctr"/>
            <a:r>
              <a:rPr lang="en-US" sz="3200" dirty="0" smtClean="0"/>
              <a:t>Polite</a:t>
            </a:r>
            <a:endParaRPr lang="en-US" sz="3200" dirty="0"/>
          </a:p>
        </p:txBody>
      </p:sp>
      <p:sp>
        <p:nvSpPr>
          <p:cNvPr id="9" name="TextBox 8">
            <a:extLst>
              <a:ext uri="{FF2B5EF4-FFF2-40B4-BE49-F238E27FC236}">
                <a16:creationId xmlns:a16="http://schemas.microsoft.com/office/drawing/2014/main" id="{F3DDE0DC-5D14-44A3-990E-0AF9741B901A}"/>
              </a:ext>
            </a:extLst>
          </p:cNvPr>
          <p:cNvSpPr txBox="1"/>
          <p:nvPr/>
        </p:nvSpPr>
        <p:spPr>
          <a:xfrm>
            <a:off x="310718" y="5727886"/>
            <a:ext cx="2941468" cy="584775"/>
          </a:xfrm>
          <a:prstGeom prst="rect">
            <a:avLst/>
          </a:prstGeom>
          <a:noFill/>
        </p:spPr>
        <p:txBody>
          <a:bodyPr wrap="square" rtlCol="0">
            <a:spAutoFit/>
          </a:bodyPr>
          <a:lstStyle/>
          <a:p>
            <a:pPr algn="ctr"/>
            <a:r>
              <a:rPr lang="en-US" sz="3200" dirty="0" smtClean="0"/>
              <a:t>Patriotic</a:t>
            </a:r>
            <a:endParaRPr lang="en-US" sz="3200" dirty="0"/>
          </a:p>
        </p:txBody>
      </p:sp>
      <p:sp>
        <p:nvSpPr>
          <p:cNvPr id="10" name="TextBox 9">
            <a:extLst>
              <a:ext uri="{FF2B5EF4-FFF2-40B4-BE49-F238E27FC236}">
                <a16:creationId xmlns:a16="http://schemas.microsoft.com/office/drawing/2014/main" id="{87ECEB86-436A-483C-8FC7-2BAD0FD83D55}"/>
              </a:ext>
            </a:extLst>
          </p:cNvPr>
          <p:cNvSpPr txBox="1"/>
          <p:nvPr/>
        </p:nvSpPr>
        <p:spPr>
          <a:xfrm>
            <a:off x="3597137" y="288784"/>
            <a:ext cx="4836648" cy="830997"/>
          </a:xfrm>
          <a:prstGeom prst="rect">
            <a:avLst/>
          </a:prstGeom>
          <a:noFill/>
        </p:spPr>
        <p:txBody>
          <a:bodyPr wrap="square" rtlCol="0">
            <a:spAutoFit/>
          </a:bodyPr>
          <a:lstStyle/>
          <a:p>
            <a:pPr algn="ctr"/>
            <a:r>
              <a:rPr lang="en-US" sz="4800" dirty="0" smtClean="0">
                <a:solidFill>
                  <a:schemeClr val="accent1"/>
                </a:solidFill>
                <a:latin typeface="Georgia" panose="02040502050405020303" pitchFamily="18" charset="0"/>
              </a:rPr>
              <a:t>Identity Cont.</a:t>
            </a:r>
            <a:endParaRPr lang="en-US" sz="4800" dirty="0">
              <a:solidFill>
                <a:schemeClr val="accent1"/>
              </a:solidFill>
              <a:latin typeface="Georgia" panose="02040502050405020303" pitchFamily="18" charset="0"/>
            </a:endParaRPr>
          </a:p>
        </p:txBody>
      </p:sp>
      <p:sp>
        <p:nvSpPr>
          <p:cNvPr id="11" name="TextBox 10">
            <a:extLst>
              <a:ext uri="{FF2B5EF4-FFF2-40B4-BE49-F238E27FC236}">
                <a16:creationId xmlns:a16="http://schemas.microsoft.com/office/drawing/2014/main" id="{D2DEF6AD-840D-4C5B-9943-BACEE8427FA2}"/>
              </a:ext>
            </a:extLst>
          </p:cNvPr>
          <p:cNvSpPr txBox="1"/>
          <p:nvPr/>
        </p:nvSpPr>
        <p:spPr>
          <a:xfrm>
            <a:off x="8433784" y="4690448"/>
            <a:ext cx="3444535" cy="584775"/>
          </a:xfrm>
          <a:prstGeom prst="rect">
            <a:avLst/>
          </a:prstGeom>
          <a:noFill/>
        </p:spPr>
        <p:txBody>
          <a:bodyPr wrap="square" rtlCol="0">
            <a:spAutoFit/>
          </a:bodyPr>
          <a:lstStyle/>
          <a:p>
            <a:pPr algn="ctr"/>
            <a:r>
              <a:rPr lang="en-US" sz="3200" dirty="0" smtClean="0"/>
              <a:t>Creative</a:t>
            </a:r>
            <a:endParaRPr lang="en-US" sz="3200" dirty="0"/>
          </a:p>
        </p:txBody>
      </p:sp>
      <p:sp>
        <p:nvSpPr>
          <p:cNvPr id="12" name="TextBox 11">
            <a:extLst>
              <a:ext uri="{FF2B5EF4-FFF2-40B4-BE49-F238E27FC236}">
                <a16:creationId xmlns:a16="http://schemas.microsoft.com/office/drawing/2014/main" id="{0BE1ADB3-3174-4463-8D25-625EF4A4BE33}"/>
              </a:ext>
            </a:extLst>
          </p:cNvPr>
          <p:cNvSpPr txBox="1"/>
          <p:nvPr/>
        </p:nvSpPr>
        <p:spPr>
          <a:xfrm>
            <a:off x="8345007" y="2336010"/>
            <a:ext cx="3533313" cy="584775"/>
          </a:xfrm>
          <a:prstGeom prst="rect">
            <a:avLst/>
          </a:prstGeom>
          <a:noFill/>
        </p:spPr>
        <p:txBody>
          <a:bodyPr wrap="square" rtlCol="0">
            <a:spAutoFit/>
          </a:bodyPr>
          <a:lstStyle/>
          <a:p>
            <a:pPr algn="ctr"/>
            <a:r>
              <a:rPr lang="en-US" sz="3200" dirty="0" smtClean="0"/>
              <a:t>Admirable</a:t>
            </a:r>
            <a:endParaRPr lang="en-US" sz="3200" dirty="0"/>
          </a:p>
        </p:txBody>
      </p:sp>
      <p:sp>
        <p:nvSpPr>
          <p:cNvPr id="13" name="TextBox 12">
            <a:extLst>
              <a:ext uri="{FF2B5EF4-FFF2-40B4-BE49-F238E27FC236}">
                <a16:creationId xmlns:a16="http://schemas.microsoft.com/office/drawing/2014/main" id="{F2015E8F-1AEE-4B93-81B5-EBCDDA061138}"/>
              </a:ext>
            </a:extLst>
          </p:cNvPr>
          <p:cNvSpPr txBox="1"/>
          <p:nvPr/>
        </p:nvSpPr>
        <p:spPr>
          <a:xfrm>
            <a:off x="8433786" y="3528806"/>
            <a:ext cx="3444536" cy="584775"/>
          </a:xfrm>
          <a:prstGeom prst="rect">
            <a:avLst/>
          </a:prstGeom>
          <a:noFill/>
        </p:spPr>
        <p:txBody>
          <a:bodyPr wrap="square" rtlCol="0">
            <a:spAutoFit/>
          </a:bodyPr>
          <a:lstStyle/>
          <a:p>
            <a:pPr algn="ctr"/>
            <a:r>
              <a:rPr lang="en-US" sz="3200" dirty="0" smtClean="0"/>
              <a:t>Happy</a:t>
            </a:r>
            <a:endParaRPr lang="en-US" sz="3200" dirty="0"/>
          </a:p>
        </p:txBody>
      </p:sp>
      <p:sp>
        <p:nvSpPr>
          <p:cNvPr id="14" name="TextBox 13">
            <a:extLst>
              <a:ext uri="{FF2B5EF4-FFF2-40B4-BE49-F238E27FC236}">
                <a16:creationId xmlns:a16="http://schemas.microsoft.com/office/drawing/2014/main" id="{3CFB0E20-AE1E-4C3E-9150-020DDA92D496}"/>
              </a:ext>
            </a:extLst>
          </p:cNvPr>
          <p:cNvSpPr txBox="1"/>
          <p:nvPr/>
        </p:nvSpPr>
        <p:spPr>
          <a:xfrm>
            <a:off x="0" y="2300035"/>
            <a:ext cx="2941468" cy="584775"/>
          </a:xfrm>
          <a:prstGeom prst="rect">
            <a:avLst/>
          </a:prstGeom>
          <a:noFill/>
        </p:spPr>
        <p:txBody>
          <a:bodyPr wrap="square" rtlCol="0">
            <a:spAutoFit/>
          </a:bodyPr>
          <a:lstStyle/>
          <a:p>
            <a:pPr algn="ctr"/>
            <a:r>
              <a:rPr lang="en-US" sz="3200" dirty="0" smtClean="0"/>
              <a:t>Daring </a:t>
            </a:r>
            <a:endParaRPr lang="en-US" sz="3200" dirty="0"/>
          </a:p>
        </p:txBody>
      </p:sp>
      <p:sp>
        <p:nvSpPr>
          <p:cNvPr id="15" name="TextBox 14">
            <a:extLst>
              <a:ext uri="{FF2B5EF4-FFF2-40B4-BE49-F238E27FC236}">
                <a16:creationId xmlns:a16="http://schemas.microsoft.com/office/drawing/2014/main" id="{91E02218-04BE-4D91-BD6A-FAD3BBA12DF2}"/>
              </a:ext>
            </a:extLst>
          </p:cNvPr>
          <p:cNvSpPr txBox="1"/>
          <p:nvPr/>
        </p:nvSpPr>
        <p:spPr>
          <a:xfrm>
            <a:off x="310718" y="3528807"/>
            <a:ext cx="2941468" cy="584775"/>
          </a:xfrm>
          <a:prstGeom prst="rect">
            <a:avLst/>
          </a:prstGeom>
          <a:noFill/>
        </p:spPr>
        <p:txBody>
          <a:bodyPr wrap="square" rtlCol="0">
            <a:spAutoFit/>
          </a:bodyPr>
          <a:lstStyle/>
          <a:p>
            <a:pPr algn="ctr"/>
            <a:r>
              <a:rPr lang="en-US" sz="3200" dirty="0" smtClean="0"/>
              <a:t>Adventurous</a:t>
            </a:r>
            <a:endParaRPr lang="en-US" sz="3200" dirty="0"/>
          </a:p>
        </p:txBody>
      </p:sp>
      <p:sp>
        <p:nvSpPr>
          <p:cNvPr id="16" name="TextBox 15">
            <a:extLst>
              <a:ext uri="{FF2B5EF4-FFF2-40B4-BE49-F238E27FC236}">
                <a16:creationId xmlns:a16="http://schemas.microsoft.com/office/drawing/2014/main" id="{3FBC4483-DF17-4EE3-9148-19C44499DD54}"/>
              </a:ext>
            </a:extLst>
          </p:cNvPr>
          <p:cNvSpPr txBox="1"/>
          <p:nvPr/>
        </p:nvSpPr>
        <p:spPr>
          <a:xfrm>
            <a:off x="8528734" y="1202791"/>
            <a:ext cx="3533312" cy="584775"/>
          </a:xfrm>
          <a:prstGeom prst="rect">
            <a:avLst/>
          </a:prstGeom>
          <a:noFill/>
        </p:spPr>
        <p:txBody>
          <a:bodyPr wrap="square" rtlCol="0">
            <a:spAutoFit/>
          </a:bodyPr>
          <a:lstStyle/>
          <a:p>
            <a:pPr algn="ctr"/>
            <a:r>
              <a:rPr lang="en-US" sz="3200" dirty="0" smtClean="0"/>
              <a:t>Social </a:t>
            </a:r>
            <a:endParaRPr lang="en-US" sz="3200" dirty="0"/>
          </a:p>
        </p:txBody>
      </p:sp>
      <p:sp>
        <p:nvSpPr>
          <p:cNvPr id="17" name="TextBox 16">
            <a:extLst>
              <a:ext uri="{FF2B5EF4-FFF2-40B4-BE49-F238E27FC236}">
                <a16:creationId xmlns:a16="http://schemas.microsoft.com/office/drawing/2014/main" id="{67CE5D8D-21D8-4A5C-BC56-C1DC5631E560}"/>
              </a:ext>
            </a:extLst>
          </p:cNvPr>
          <p:cNvSpPr txBox="1"/>
          <p:nvPr/>
        </p:nvSpPr>
        <p:spPr>
          <a:xfrm>
            <a:off x="8433786" y="5727885"/>
            <a:ext cx="3444535" cy="584775"/>
          </a:xfrm>
          <a:prstGeom prst="rect">
            <a:avLst/>
          </a:prstGeom>
          <a:noFill/>
        </p:spPr>
        <p:txBody>
          <a:bodyPr wrap="square" rtlCol="0">
            <a:spAutoFit/>
          </a:bodyPr>
          <a:lstStyle/>
          <a:p>
            <a:pPr algn="ctr"/>
            <a:r>
              <a:rPr lang="en-US" sz="3200" dirty="0" smtClean="0"/>
              <a:t>Fanatics</a:t>
            </a:r>
            <a:endParaRPr lang="en-US" sz="3200" dirty="0"/>
          </a:p>
        </p:txBody>
      </p:sp>
      <p:pic>
        <p:nvPicPr>
          <p:cNvPr id="19" name="Picture 18" descr="Image result for Colombians"/>
          <p:cNvPicPr/>
          <p:nvPr/>
        </p:nvPicPr>
        <p:blipFill>
          <a:blip r:embed="rId3">
            <a:extLst>
              <a:ext uri="{28A0092B-C50C-407E-A947-70E740481C1C}">
                <a14:useLocalDpi xmlns:a14="http://schemas.microsoft.com/office/drawing/2010/main" val="0"/>
              </a:ext>
            </a:extLst>
          </a:blip>
          <a:srcRect/>
          <a:stretch>
            <a:fillRect/>
          </a:stretch>
        </p:blipFill>
        <p:spPr bwMode="auto">
          <a:xfrm>
            <a:off x="3266217" y="1756036"/>
            <a:ext cx="5653542" cy="4607640"/>
          </a:xfrm>
          <a:prstGeom prst="rect">
            <a:avLst/>
          </a:prstGeom>
          <a:noFill/>
          <a:ln>
            <a:noFill/>
          </a:ln>
        </p:spPr>
      </p:pic>
    </p:spTree>
    <p:extLst>
      <p:ext uri="{BB962C8B-B14F-4D97-AF65-F5344CB8AC3E}">
        <p14:creationId xmlns:p14="http://schemas.microsoft.com/office/powerpoint/2010/main" val="30201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51B61E7-92AB-4100-BEEE-2B94ADD7859C}"/>
              </a:ext>
            </a:extLst>
          </p:cNvPr>
          <p:cNvSpPr txBox="1"/>
          <p:nvPr/>
        </p:nvSpPr>
        <p:spPr>
          <a:xfrm>
            <a:off x="386550" y="232452"/>
            <a:ext cx="6908101" cy="830997"/>
          </a:xfrm>
          <a:prstGeom prst="rect">
            <a:avLst/>
          </a:prstGeom>
          <a:noFill/>
        </p:spPr>
        <p:txBody>
          <a:bodyPr wrap="square" rtlCol="0">
            <a:spAutoFit/>
          </a:bodyPr>
          <a:lstStyle/>
          <a:p>
            <a:pPr algn="ctr"/>
            <a:r>
              <a:rPr lang="en-US" sz="4800" dirty="0">
                <a:solidFill>
                  <a:schemeClr val="accent1"/>
                </a:solidFill>
                <a:latin typeface="Georgia" panose="02040502050405020303" pitchFamily="18" charset="0"/>
              </a:rPr>
              <a:t>Material</a:t>
            </a:r>
            <a:r>
              <a:rPr lang="en-US" sz="4800" dirty="0">
                <a:latin typeface="Georgia" panose="02040502050405020303" pitchFamily="18" charset="0"/>
              </a:rPr>
              <a:t> </a:t>
            </a:r>
            <a:r>
              <a:rPr lang="en-US" sz="4800" dirty="0">
                <a:solidFill>
                  <a:schemeClr val="accent1"/>
                </a:solidFill>
                <a:latin typeface="Georgia" panose="02040502050405020303" pitchFamily="18" charset="0"/>
              </a:rPr>
              <a:t>Culture</a:t>
            </a:r>
          </a:p>
        </p:txBody>
      </p:sp>
      <p:sp>
        <p:nvSpPr>
          <p:cNvPr id="6" name="TextBox 5">
            <a:extLst>
              <a:ext uri="{FF2B5EF4-FFF2-40B4-BE49-F238E27FC236}">
                <a16:creationId xmlns:a16="http://schemas.microsoft.com/office/drawing/2014/main" id="{88FEAF27-8316-4DAC-BFB2-E91AB24F2A05}"/>
              </a:ext>
            </a:extLst>
          </p:cNvPr>
          <p:cNvSpPr txBox="1"/>
          <p:nvPr/>
        </p:nvSpPr>
        <p:spPr>
          <a:xfrm>
            <a:off x="4719699" y="4438261"/>
            <a:ext cx="2209329" cy="369332"/>
          </a:xfrm>
          <a:prstGeom prst="rect">
            <a:avLst/>
          </a:prstGeom>
          <a:noFill/>
        </p:spPr>
        <p:txBody>
          <a:bodyPr wrap="square" rtlCol="0">
            <a:spAutoFit/>
          </a:bodyPr>
          <a:lstStyle/>
          <a:p>
            <a:pPr algn="ctr"/>
            <a:r>
              <a:rPr lang="en-US" dirty="0"/>
              <a:t>Sombrero </a:t>
            </a:r>
            <a:r>
              <a:rPr lang="en-US" dirty="0" err="1"/>
              <a:t>Vueltiao</a:t>
            </a:r>
            <a:endParaRPr lang="en-US" b="1" dirty="0"/>
          </a:p>
        </p:txBody>
      </p:sp>
      <p:sp>
        <p:nvSpPr>
          <p:cNvPr id="11" name="TextBox 10">
            <a:extLst>
              <a:ext uri="{FF2B5EF4-FFF2-40B4-BE49-F238E27FC236}">
                <a16:creationId xmlns:a16="http://schemas.microsoft.com/office/drawing/2014/main" id="{ED3D4CC5-0282-4283-8FB4-40EDF37C59D4}"/>
              </a:ext>
            </a:extLst>
          </p:cNvPr>
          <p:cNvSpPr txBox="1"/>
          <p:nvPr/>
        </p:nvSpPr>
        <p:spPr>
          <a:xfrm>
            <a:off x="7130988" y="2520716"/>
            <a:ext cx="2284347" cy="369332"/>
          </a:xfrm>
          <a:prstGeom prst="rect">
            <a:avLst/>
          </a:prstGeom>
          <a:noFill/>
        </p:spPr>
        <p:txBody>
          <a:bodyPr wrap="square" rtlCol="0">
            <a:spAutoFit/>
          </a:bodyPr>
          <a:lstStyle/>
          <a:p>
            <a:pPr algn="ctr"/>
            <a:r>
              <a:rPr lang="en-US" dirty="0"/>
              <a:t>Paso </a:t>
            </a:r>
            <a:r>
              <a:rPr lang="en-US" dirty="0" err="1"/>
              <a:t>Fino</a:t>
            </a:r>
            <a:endParaRPr lang="en-US" b="1" dirty="0"/>
          </a:p>
        </p:txBody>
      </p:sp>
      <p:sp>
        <p:nvSpPr>
          <p:cNvPr id="12" name="TextBox 11">
            <a:extLst>
              <a:ext uri="{FF2B5EF4-FFF2-40B4-BE49-F238E27FC236}">
                <a16:creationId xmlns:a16="http://schemas.microsoft.com/office/drawing/2014/main" id="{B5592262-886B-414C-818F-52CB2B64E307}"/>
              </a:ext>
            </a:extLst>
          </p:cNvPr>
          <p:cNvSpPr txBox="1"/>
          <p:nvPr/>
        </p:nvSpPr>
        <p:spPr>
          <a:xfrm>
            <a:off x="9633289" y="324784"/>
            <a:ext cx="2407637" cy="369332"/>
          </a:xfrm>
          <a:prstGeom prst="rect">
            <a:avLst/>
          </a:prstGeom>
          <a:noFill/>
        </p:spPr>
        <p:txBody>
          <a:bodyPr wrap="square" rtlCol="0">
            <a:spAutoFit/>
          </a:bodyPr>
          <a:lstStyle/>
          <a:p>
            <a:pPr algn="ctr"/>
            <a:r>
              <a:rPr lang="en-US" dirty="0"/>
              <a:t>Emerald</a:t>
            </a:r>
            <a:endParaRPr lang="en-US" b="1" dirty="0"/>
          </a:p>
        </p:txBody>
      </p:sp>
      <p:sp>
        <p:nvSpPr>
          <p:cNvPr id="15" name="TextBox 14">
            <a:extLst>
              <a:ext uri="{FF2B5EF4-FFF2-40B4-BE49-F238E27FC236}">
                <a16:creationId xmlns:a16="http://schemas.microsoft.com/office/drawing/2014/main" id="{77323439-E35C-4667-A724-801E327D28CC}"/>
              </a:ext>
            </a:extLst>
          </p:cNvPr>
          <p:cNvSpPr txBox="1"/>
          <p:nvPr/>
        </p:nvSpPr>
        <p:spPr>
          <a:xfrm>
            <a:off x="9633292" y="4735077"/>
            <a:ext cx="2313042" cy="369332"/>
          </a:xfrm>
          <a:prstGeom prst="rect">
            <a:avLst/>
          </a:prstGeom>
          <a:noFill/>
        </p:spPr>
        <p:txBody>
          <a:bodyPr wrap="square" rtlCol="0">
            <a:spAutoFit/>
          </a:bodyPr>
          <a:lstStyle/>
          <a:p>
            <a:r>
              <a:rPr lang="en-US" dirty="0" err="1"/>
              <a:t>Tejo</a:t>
            </a:r>
            <a:endParaRPr lang="en-US" dirty="0"/>
          </a:p>
        </p:txBody>
      </p:sp>
      <p:sp>
        <p:nvSpPr>
          <p:cNvPr id="7" name="TextBox 6">
            <a:extLst>
              <a:ext uri="{FF2B5EF4-FFF2-40B4-BE49-F238E27FC236}">
                <a16:creationId xmlns:a16="http://schemas.microsoft.com/office/drawing/2014/main" id="{414CB8F8-A639-432E-934C-6EB2878D44A1}"/>
              </a:ext>
            </a:extLst>
          </p:cNvPr>
          <p:cNvSpPr txBox="1"/>
          <p:nvPr/>
        </p:nvSpPr>
        <p:spPr>
          <a:xfrm>
            <a:off x="387528" y="2461198"/>
            <a:ext cx="2954487" cy="369332"/>
          </a:xfrm>
          <a:prstGeom prst="rect">
            <a:avLst/>
          </a:prstGeom>
          <a:noFill/>
        </p:spPr>
        <p:txBody>
          <a:bodyPr wrap="square" rtlCol="0">
            <a:spAutoFit/>
          </a:bodyPr>
          <a:lstStyle/>
          <a:p>
            <a:pPr algn="ctr"/>
            <a:r>
              <a:rPr lang="en-US" b="1" dirty="0" smtClean="0"/>
              <a:t>Colombian Coffee</a:t>
            </a:r>
            <a:endParaRPr lang="en-US" b="1" dirty="0"/>
          </a:p>
        </p:txBody>
      </p:sp>
      <p:sp>
        <p:nvSpPr>
          <p:cNvPr id="9" name="TextBox 8">
            <a:extLst>
              <a:ext uri="{FF2B5EF4-FFF2-40B4-BE49-F238E27FC236}">
                <a16:creationId xmlns:a16="http://schemas.microsoft.com/office/drawing/2014/main" id="{DFD14A0D-A183-40E4-8405-A07A0D4406AA}"/>
              </a:ext>
            </a:extLst>
          </p:cNvPr>
          <p:cNvSpPr txBox="1"/>
          <p:nvPr/>
        </p:nvSpPr>
        <p:spPr>
          <a:xfrm>
            <a:off x="386550" y="1063449"/>
            <a:ext cx="6542478" cy="923330"/>
          </a:xfrm>
          <a:prstGeom prst="rect">
            <a:avLst/>
          </a:prstGeom>
          <a:noFill/>
        </p:spPr>
        <p:txBody>
          <a:bodyPr wrap="square" rtlCol="0">
            <a:spAutoFit/>
          </a:bodyPr>
          <a:lstStyle/>
          <a:p>
            <a:r>
              <a:rPr lang="en-US" dirty="0" smtClean="0"/>
              <a:t>There are unique objects that represent the Colombian culture that is synonymous to all Colombians. </a:t>
            </a:r>
            <a:r>
              <a:rPr lang="en-US" dirty="0"/>
              <a:t>Colombian Coffee, Sombrero </a:t>
            </a:r>
            <a:r>
              <a:rPr lang="en-US" dirty="0" err="1"/>
              <a:t>Vueltiao</a:t>
            </a:r>
            <a:r>
              <a:rPr lang="en-US" dirty="0"/>
              <a:t>, Paso </a:t>
            </a:r>
            <a:r>
              <a:rPr lang="en-US" dirty="0" err="1"/>
              <a:t>Fino</a:t>
            </a:r>
            <a:r>
              <a:rPr lang="en-US" dirty="0"/>
              <a:t>, Emerald and </a:t>
            </a:r>
            <a:r>
              <a:rPr lang="en-US" dirty="0" err="1"/>
              <a:t>Tejo</a:t>
            </a:r>
            <a:endParaRPr lang="en-US" dirty="0"/>
          </a:p>
        </p:txBody>
      </p:sp>
      <p:sp>
        <p:nvSpPr>
          <p:cNvPr id="18" name="TextBox 17"/>
          <p:cNvSpPr txBox="1"/>
          <p:nvPr/>
        </p:nvSpPr>
        <p:spPr>
          <a:xfrm>
            <a:off x="3319532" y="3134929"/>
            <a:ext cx="3628962"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Coffee is the national drink.</a:t>
            </a:r>
          </a:p>
          <a:p>
            <a:pPr marL="285750" indent="-285750">
              <a:buFont typeface="Arial" panose="020B0604020202020204" pitchFamily="34" charset="0"/>
              <a:buChar char="•"/>
            </a:pPr>
            <a:r>
              <a:rPr lang="en-US" sz="1400" dirty="0" smtClean="0"/>
              <a:t>It is grown all over Colombia and is a major export.</a:t>
            </a:r>
            <a:endParaRPr lang="en-US" sz="1400" dirty="0"/>
          </a:p>
        </p:txBody>
      </p:sp>
      <p:sp>
        <p:nvSpPr>
          <p:cNvPr id="20" name="TextBox 19"/>
          <p:cNvSpPr txBox="1"/>
          <p:nvPr/>
        </p:nvSpPr>
        <p:spPr>
          <a:xfrm>
            <a:off x="1830951" y="4808495"/>
            <a:ext cx="2171127"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It is a unique hat representing the Colombian heritage.</a:t>
            </a:r>
          </a:p>
          <a:p>
            <a:pPr marL="285750" indent="-285750">
              <a:buFont typeface="Arial" panose="020B0604020202020204" pitchFamily="34" charset="0"/>
              <a:buChar char="•"/>
            </a:pPr>
            <a:r>
              <a:rPr lang="en-US" sz="1400" dirty="0" smtClean="0"/>
              <a:t>It is locally made.</a:t>
            </a:r>
            <a:endParaRPr lang="en-US" sz="1400" dirty="0"/>
          </a:p>
        </p:txBody>
      </p:sp>
      <p:sp>
        <p:nvSpPr>
          <p:cNvPr id="21" name="TextBox 20"/>
          <p:cNvSpPr txBox="1"/>
          <p:nvPr/>
        </p:nvSpPr>
        <p:spPr>
          <a:xfrm>
            <a:off x="7462162" y="5104409"/>
            <a:ext cx="2171127"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It is the one of the popular sport in Colombia.</a:t>
            </a:r>
            <a:endParaRPr lang="en-US" sz="1400" dirty="0"/>
          </a:p>
          <a:p>
            <a:pPr marL="285750" indent="-285750">
              <a:buFont typeface="Arial" panose="020B0604020202020204" pitchFamily="34" charset="0"/>
              <a:buChar char="•"/>
            </a:pPr>
            <a:r>
              <a:rPr lang="en-US" sz="1400" dirty="0" smtClean="0"/>
              <a:t>It attracts large number of people and has expanded to other countries</a:t>
            </a:r>
            <a:endParaRPr lang="en-US" sz="1400" dirty="0"/>
          </a:p>
        </p:txBody>
      </p:sp>
      <p:pic>
        <p:nvPicPr>
          <p:cNvPr id="22" name="Picture 21" descr="Colombians"/>
          <p:cNvPicPr/>
          <p:nvPr/>
        </p:nvPicPr>
        <p:blipFill>
          <a:blip r:embed="rId3">
            <a:extLst>
              <a:ext uri="{28A0092B-C50C-407E-A947-70E740481C1C}">
                <a14:useLocalDpi xmlns:a14="http://schemas.microsoft.com/office/drawing/2010/main" val="0"/>
              </a:ext>
            </a:extLst>
          </a:blip>
          <a:srcRect/>
          <a:stretch>
            <a:fillRect/>
          </a:stretch>
        </p:blipFill>
        <p:spPr bwMode="auto">
          <a:xfrm>
            <a:off x="43170" y="2817776"/>
            <a:ext cx="3141463" cy="1442111"/>
          </a:xfrm>
          <a:prstGeom prst="rect">
            <a:avLst/>
          </a:prstGeom>
          <a:noFill/>
          <a:ln>
            <a:noFill/>
          </a:ln>
        </p:spPr>
      </p:pic>
      <p:pic>
        <p:nvPicPr>
          <p:cNvPr id="23" name="Picture 22" descr="Image result for a colombian wearing Sombrero Vueltiao"/>
          <p:cNvPicPr/>
          <p:nvPr/>
        </p:nvPicPr>
        <p:blipFill rotWithShape="1">
          <a:blip r:embed="rId4">
            <a:extLst>
              <a:ext uri="{28A0092B-C50C-407E-A947-70E740481C1C}">
                <a14:useLocalDpi xmlns:a14="http://schemas.microsoft.com/office/drawing/2010/main" val="0"/>
              </a:ext>
            </a:extLst>
          </a:blip>
          <a:srcRect l="6731" t="13804" r="13777" b="39004"/>
          <a:stretch/>
        </p:blipFill>
        <p:spPr bwMode="auto">
          <a:xfrm>
            <a:off x="4850743" y="4898385"/>
            <a:ext cx="2280245" cy="1819713"/>
          </a:xfrm>
          <a:prstGeom prst="rect">
            <a:avLst/>
          </a:prstGeom>
          <a:noFill/>
          <a:ln>
            <a:noFill/>
          </a:ln>
          <a:extLst>
            <a:ext uri="{53640926-AAD7-44D8-BBD7-CCE9431645EC}">
              <a14:shadowObscured xmlns:a14="http://schemas.microsoft.com/office/drawing/2010/main"/>
            </a:ext>
          </a:extLst>
        </p:spPr>
      </p:pic>
      <p:pic>
        <p:nvPicPr>
          <p:cNvPr id="24" name="Picture 23" descr="Image result for paso fino"/>
          <p:cNvPicPr/>
          <p:nvPr/>
        </p:nvPicPr>
        <p:blipFill>
          <a:blip r:embed="rId5">
            <a:extLst>
              <a:ext uri="{28A0092B-C50C-407E-A947-70E740481C1C}">
                <a14:useLocalDpi xmlns:a14="http://schemas.microsoft.com/office/drawing/2010/main" val="0"/>
              </a:ext>
            </a:extLst>
          </a:blip>
          <a:srcRect/>
          <a:stretch>
            <a:fillRect/>
          </a:stretch>
        </p:blipFill>
        <p:spPr bwMode="auto">
          <a:xfrm>
            <a:off x="7490860" y="2973173"/>
            <a:ext cx="1841214" cy="1465088"/>
          </a:xfrm>
          <a:prstGeom prst="rect">
            <a:avLst/>
          </a:prstGeom>
          <a:noFill/>
          <a:ln>
            <a:noFill/>
          </a:ln>
        </p:spPr>
      </p:pic>
      <p:pic>
        <p:nvPicPr>
          <p:cNvPr id="1026" name="Picture 2" descr="Image result for colombian emeral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7628" y="869142"/>
            <a:ext cx="2098706" cy="139659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Image result for Tejo"/>
          <p:cNvPicPr/>
          <p:nvPr/>
        </p:nvPicPr>
        <p:blipFill>
          <a:blip r:embed="rId7">
            <a:extLst>
              <a:ext uri="{28A0092B-C50C-407E-A947-70E740481C1C}">
                <a14:useLocalDpi xmlns:a14="http://schemas.microsoft.com/office/drawing/2010/main" val="0"/>
              </a:ext>
            </a:extLst>
          </a:blip>
          <a:srcRect/>
          <a:stretch>
            <a:fillRect/>
          </a:stretch>
        </p:blipFill>
        <p:spPr bwMode="auto">
          <a:xfrm>
            <a:off x="9659889" y="5165236"/>
            <a:ext cx="2344372" cy="1587272"/>
          </a:xfrm>
          <a:prstGeom prst="rect">
            <a:avLst/>
          </a:prstGeom>
          <a:noFill/>
          <a:ln>
            <a:noFill/>
          </a:ln>
        </p:spPr>
      </p:pic>
      <p:sp>
        <p:nvSpPr>
          <p:cNvPr id="26" name="TextBox 25"/>
          <p:cNvSpPr txBox="1"/>
          <p:nvPr/>
        </p:nvSpPr>
        <p:spPr>
          <a:xfrm>
            <a:off x="9459083" y="3257750"/>
            <a:ext cx="2661460"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It was introduced by the Spanish</a:t>
            </a:r>
            <a:endParaRPr lang="en-US" sz="1400" dirty="0"/>
          </a:p>
          <a:p>
            <a:pPr marL="285750" indent="-285750">
              <a:buFont typeface="Arial" panose="020B0604020202020204" pitchFamily="34" charset="0"/>
              <a:buChar char="•"/>
            </a:pPr>
            <a:r>
              <a:rPr lang="en-US" sz="1400" dirty="0"/>
              <a:t>It has become popular for transportation and also for sporting activities.</a:t>
            </a:r>
            <a:endParaRPr lang="en-US" sz="1400" dirty="0"/>
          </a:p>
        </p:txBody>
      </p:sp>
      <p:sp>
        <p:nvSpPr>
          <p:cNvPr id="27" name="TextBox 26"/>
          <p:cNvSpPr txBox="1"/>
          <p:nvPr/>
        </p:nvSpPr>
        <p:spPr>
          <a:xfrm>
            <a:off x="6458680" y="1394754"/>
            <a:ext cx="3628962"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It is a precious Jewel found in Colombia.</a:t>
            </a:r>
          </a:p>
          <a:p>
            <a:pPr marL="285750" indent="-285750">
              <a:buFont typeface="Arial" panose="020B0604020202020204" pitchFamily="34" charset="0"/>
              <a:buChar char="•"/>
            </a:pPr>
            <a:r>
              <a:rPr lang="en-US" sz="1400" dirty="0" smtClean="0"/>
              <a:t>It is available in large quantities in the mountainous regions. </a:t>
            </a:r>
            <a:endParaRPr lang="en-US" sz="1400" dirty="0"/>
          </a:p>
        </p:txBody>
      </p:sp>
    </p:spTree>
    <p:extLst>
      <p:ext uri="{BB962C8B-B14F-4D97-AF65-F5344CB8AC3E}">
        <p14:creationId xmlns:p14="http://schemas.microsoft.com/office/powerpoint/2010/main" val="105187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51B61E7-92AB-4100-BEEE-2B94ADD7859C}"/>
              </a:ext>
            </a:extLst>
          </p:cNvPr>
          <p:cNvSpPr txBox="1"/>
          <p:nvPr/>
        </p:nvSpPr>
        <p:spPr>
          <a:xfrm>
            <a:off x="386550" y="232452"/>
            <a:ext cx="6908101" cy="830997"/>
          </a:xfrm>
          <a:prstGeom prst="rect">
            <a:avLst/>
          </a:prstGeom>
          <a:noFill/>
        </p:spPr>
        <p:txBody>
          <a:bodyPr wrap="square" rtlCol="0">
            <a:spAutoFit/>
          </a:bodyPr>
          <a:lstStyle/>
          <a:p>
            <a:pPr algn="ctr"/>
            <a:r>
              <a:rPr lang="en-US" sz="4800" dirty="0">
                <a:solidFill>
                  <a:schemeClr val="accent1"/>
                </a:solidFill>
                <a:latin typeface="Georgia" panose="02040502050405020303" pitchFamily="18" charset="0"/>
              </a:rPr>
              <a:t>Material</a:t>
            </a:r>
            <a:r>
              <a:rPr lang="en-US" sz="4800" dirty="0">
                <a:latin typeface="Georgia" panose="02040502050405020303" pitchFamily="18" charset="0"/>
              </a:rPr>
              <a:t> </a:t>
            </a:r>
            <a:r>
              <a:rPr lang="en-US" sz="4800" dirty="0">
                <a:solidFill>
                  <a:schemeClr val="accent1"/>
                </a:solidFill>
                <a:latin typeface="Georgia" panose="02040502050405020303" pitchFamily="18" charset="0"/>
              </a:rPr>
              <a:t>Culture</a:t>
            </a:r>
          </a:p>
        </p:txBody>
      </p:sp>
      <p:sp>
        <p:nvSpPr>
          <p:cNvPr id="6" name="TextBox 5">
            <a:extLst>
              <a:ext uri="{FF2B5EF4-FFF2-40B4-BE49-F238E27FC236}">
                <a16:creationId xmlns:a16="http://schemas.microsoft.com/office/drawing/2014/main" id="{88FEAF27-8316-4DAC-BFB2-E91AB24F2A05}"/>
              </a:ext>
            </a:extLst>
          </p:cNvPr>
          <p:cNvSpPr txBox="1"/>
          <p:nvPr/>
        </p:nvSpPr>
        <p:spPr>
          <a:xfrm>
            <a:off x="4719699" y="4438261"/>
            <a:ext cx="2209329" cy="369332"/>
          </a:xfrm>
          <a:prstGeom prst="rect">
            <a:avLst/>
          </a:prstGeom>
          <a:noFill/>
        </p:spPr>
        <p:txBody>
          <a:bodyPr wrap="square" rtlCol="0">
            <a:spAutoFit/>
          </a:bodyPr>
          <a:lstStyle/>
          <a:p>
            <a:pPr algn="ctr"/>
            <a:r>
              <a:rPr lang="en-US" dirty="0"/>
              <a:t>Sombrero </a:t>
            </a:r>
            <a:r>
              <a:rPr lang="en-US" dirty="0" err="1"/>
              <a:t>Vueltiao</a:t>
            </a:r>
            <a:endParaRPr lang="en-US" b="1" dirty="0"/>
          </a:p>
        </p:txBody>
      </p:sp>
      <p:sp>
        <p:nvSpPr>
          <p:cNvPr id="11" name="TextBox 10">
            <a:extLst>
              <a:ext uri="{FF2B5EF4-FFF2-40B4-BE49-F238E27FC236}">
                <a16:creationId xmlns:a16="http://schemas.microsoft.com/office/drawing/2014/main" id="{ED3D4CC5-0282-4283-8FB4-40EDF37C59D4}"/>
              </a:ext>
            </a:extLst>
          </p:cNvPr>
          <p:cNvSpPr txBox="1"/>
          <p:nvPr/>
        </p:nvSpPr>
        <p:spPr>
          <a:xfrm>
            <a:off x="7130988" y="2520716"/>
            <a:ext cx="2284347" cy="369332"/>
          </a:xfrm>
          <a:prstGeom prst="rect">
            <a:avLst/>
          </a:prstGeom>
          <a:noFill/>
        </p:spPr>
        <p:txBody>
          <a:bodyPr wrap="square" rtlCol="0">
            <a:spAutoFit/>
          </a:bodyPr>
          <a:lstStyle/>
          <a:p>
            <a:pPr algn="ctr"/>
            <a:r>
              <a:rPr lang="en-US" dirty="0"/>
              <a:t>Paso </a:t>
            </a:r>
            <a:r>
              <a:rPr lang="en-US" dirty="0" err="1"/>
              <a:t>Fino</a:t>
            </a:r>
            <a:endParaRPr lang="en-US" b="1" dirty="0"/>
          </a:p>
        </p:txBody>
      </p:sp>
      <p:sp>
        <p:nvSpPr>
          <p:cNvPr id="12" name="TextBox 11">
            <a:extLst>
              <a:ext uri="{FF2B5EF4-FFF2-40B4-BE49-F238E27FC236}">
                <a16:creationId xmlns:a16="http://schemas.microsoft.com/office/drawing/2014/main" id="{B5592262-886B-414C-818F-52CB2B64E307}"/>
              </a:ext>
            </a:extLst>
          </p:cNvPr>
          <p:cNvSpPr txBox="1"/>
          <p:nvPr/>
        </p:nvSpPr>
        <p:spPr>
          <a:xfrm>
            <a:off x="9633289" y="324784"/>
            <a:ext cx="2407637" cy="369332"/>
          </a:xfrm>
          <a:prstGeom prst="rect">
            <a:avLst/>
          </a:prstGeom>
          <a:noFill/>
        </p:spPr>
        <p:txBody>
          <a:bodyPr wrap="square" rtlCol="0">
            <a:spAutoFit/>
          </a:bodyPr>
          <a:lstStyle/>
          <a:p>
            <a:pPr algn="ctr"/>
            <a:r>
              <a:rPr lang="en-US" dirty="0"/>
              <a:t>Emerald</a:t>
            </a:r>
            <a:endParaRPr lang="en-US" b="1" dirty="0"/>
          </a:p>
        </p:txBody>
      </p:sp>
      <p:sp>
        <p:nvSpPr>
          <p:cNvPr id="15" name="TextBox 14">
            <a:extLst>
              <a:ext uri="{FF2B5EF4-FFF2-40B4-BE49-F238E27FC236}">
                <a16:creationId xmlns:a16="http://schemas.microsoft.com/office/drawing/2014/main" id="{77323439-E35C-4667-A724-801E327D28CC}"/>
              </a:ext>
            </a:extLst>
          </p:cNvPr>
          <p:cNvSpPr txBox="1"/>
          <p:nvPr/>
        </p:nvSpPr>
        <p:spPr>
          <a:xfrm>
            <a:off x="9633292" y="4735077"/>
            <a:ext cx="2313042" cy="369332"/>
          </a:xfrm>
          <a:prstGeom prst="rect">
            <a:avLst/>
          </a:prstGeom>
          <a:noFill/>
        </p:spPr>
        <p:txBody>
          <a:bodyPr wrap="square" rtlCol="0">
            <a:spAutoFit/>
          </a:bodyPr>
          <a:lstStyle/>
          <a:p>
            <a:r>
              <a:rPr lang="en-US" dirty="0" err="1"/>
              <a:t>Tejo</a:t>
            </a:r>
            <a:endParaRPr lang="en-US" dirty="0"/>
          </a:p>
        </p:txBody>
      </p:sp>
      <p:sp>
        <p:nvSpPr>
          <p:cNvPr id="7" name="TextBox 6">
            <a:extLst>
              <a:ext uri="{FF2B5EF4-FFF2-40B4-BE49-F238E27FC236}">
                <a16:creationId xmlns:a16="http://schemas.microsoft.com/office/drawing/2014/main" id="{414CB8F8-A639-432E-934C-6EB2878D44A1}"/>
              </a:ext>
            </a:extLst>
          </p:cNvPr>
          <p:cNvSpPr txBox="1"/>
          <p:nvPr/>
        </p:nvSpPr>
        <p:spPr>
          <a:xfrm>
            <a:off x="387528" y="2461198"/>
            <a:ext cx="2954487" cy="369332"/>
          </a:xfrm>
          <a:prstGeom prst="rect">
            <a:avLst/>
          </a:prstGeom>
          <a:noFill/>
        </p:spPr>
        <p:txBody>
          <a:bodyPr wrap="square" rtlCol="0">
            <a:spAutoFit/>
          </a:bodyPr>
          <a:lstStyle/>
          <a:p>
            <a:pPr algn="ctr"/>
            <a:r>
              <a:rPr lang="en-US" b="1" dirty="0" smtClean="0"/>
              <a:t>Colombian Coffee</a:t>
            </a:r>
            <a:endParaRPr lang="en-US" b="1" dirty="0"/>
          </a:p>
        </p:txBody>
      </p:sp>
      <p:sp>
        <p:nvSpPr>
          <p:cNvPr id="9" name="TextBox 8">
            <a:extLst>
              <a:ext uri="{FF2B5EF4-FFF2-40B4-BE49-F238E27FC236}">
                <a16:creationId xmlns:a16="http://schemas.microsoft.com/office/drawing/2014/main" id="{DFD14A0D-A183-40E4-8405-A07A0D4406AA}"/>
              </a:ext>
            </a:extLst>
          </p:cNvPr>
          <p:cNvSpPr txBox="1"/>
          <p:nvPr/>
        </p:nvSpPr>
        <p:spPr>
          <a:xfrm>
            <a:off x="386550" y="1063449"/>
            <a:ext cx="6542478" cy="923330"/>
          </a:xfrm>
          <a:prstGeom prst="rect">
            <a:avLst/>
          </a:prstGeom>
          <a:noFill/>
        </p:spPr>
        <p:txBody>
          <a:bodyPr wrap="square" rtlCol="0">
            <a:spAutoFit/>
          </a:bodyPr>
          <a:lstStyle/>
          <a:p>
            <a:r>
              <a:rPr lang="en-US" dirty="0" smtClean="0"/>
              <a:t>There are unique objects that represent the Colombian culture that is synonymous to all Colombians. </a:t>
            </a:r>
            <a:r>
              <a:rPr lang="en-US" dirty="0"/>
              <a:t>Colombian Coffee, Sombrero </a:t>
            </a:r>
            <a:r>
              <a:rPr lang="en-US" dirty="0" err="1"/>
              <a:t>Vueltiao</a:t>
            </a:r>
            <a:r>
              <a:rPr lang="en-US" dirty="0"/>
              <a:t>, Paso </a:t>
            </a:r>
            <a:r>
              <a:rPr lang="en-US" dirty="0" err="1"/>
              <a:t>Fino</a:t>
            </a:r>
            <a:r>
              <a:rPr lang="en-US" dirty="0"/>
              <a:t>, Emerald and </a:t>
            </a:r>
            <a:r>
              <a:rPr lang="en-US" dirty="0" err="1"/>
              <a:t>Tejo</a:t>
            </a:r>
            <a:endParaRPr lang="en-US" dirty="0"/>
          </a:p>
        </p:txBody>
      </p:sp>
      <p:sp>
        <p:nvSpPr>
          <p:cNvPr id="18" name="TextBox 17"/>
          <p:cNvSpPr txBox="1"/>
          <p:nvPr/>
        </p:nvSpPr>
        <p:spPr>
          <a:xfrm>
            <a:off x="3319532" y="3134929"/>
            <a:ext cx="3628962"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Coffee is the national drink.</a:t>
            </a:r>
          </a:p>
          <a:p>
            <a:pPr marL="285750" indent="-285750">
              <a:buFont typeface="Arial" panose="020B0604020202020204" pitchFamily="34" charset="0"/>
              <a:buChar char="•"/>
            </a:pPr>
            <a:r>
              <a:rPr lang="en-US" sz="1400" dirty="0" smtClean="0"/>
              <a:t>It is grown all over Colombia and is a major export.</a:t>
            </a:r>
            <a:endParaRPr lang="en-US" sz="1400" dirty="0"/>
          </a:p>
        </p:txBody>
      </p:sp>
      <p:sp>
        <p:nvSpPr>
          <p:cNvPr id="20" name="TextBox 19"/>
          <p:cNvSpPr txBox="1"/>
          <p:nvPr/>
        </p:nvSpPr>
        <p:spPr>
          <a:xfrm>
            <a:off x="1830951" y="4808495"/>
            <a:ext cx="2171127"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It is a unique hat representing the Colombian heritage.</a:t>
            </a:r>
          </a:p>
          <a:p>
            <a:pPr marL="285750" indent="-285750">
              <a:buFont typeface="Arial" panose="020B0604020202020204" pitchFamily="34" charset="0"/>
              <a:buChar char="•"/>
            </a:pPr>
            <a:r>
              <a:rPr lang="en-US" sz="1400" dirty="0" smtClean="0"/>
              <a:t>It is locally made.</a:t>
            </a:r>
            <a:endParaRPr lang="en-US" sz="1400" dirty="0"/>
          </a:p>
        </p:txBody>
      </p:sp>
      <p:sp>
        <p:nvSpPr>
          <p:cNvPr id="21" name="TextBox 20"/>
          <p:cNvSpPr txBox="1"/>
          <p:nvPr/>
        </p:nvSpPr>
        <p:spPr>
          <a:xfrm>
            <a:off x="7462162" y="5104409"/>
            <a:ext cx="2171127"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It is the one of the popular sport in Colombia.</a:t>
            </a:r>
            <a:endParaRPr lang="en-US" sz="1400" dirty="0"/>
          </a:p>
          <a:p>
            <a:pPr marL="285750" indent="-285750">
              <a:buFont typeface="Arial" panose="020B0604020202020204" pitchFamily="34" charset="0"/>
              <a:buChar char="•"/>
            </a:pPr>
            <a:r>
              <a:rPr lang="en-US" sz="1400" dirty="0" smtClean="0"/>
              <a:t>It attracts large number of people and has expanded to other countries</a:t>
            </a:r>
            <a:endParaRPr lang="en-US" sz="1400" dirty="0"/>
          </a:p>
        </p:txBody>
      </p:sp>
      <p:pic>
        <p:nvPicPr>
          <p:cNvPr id="22" name="Picture 21" descr="Colombians"/>
          <p:cNvPicPr/>
          <p:nvPr/>
        </p:nvPicPr>
        <p:blipFill>
          <a:blip r:embed="rId3">
            <a:extLst>
              <a:ext uri="{28A0092B-C50C-407E-A947-70E740481C1C}">
                <a14:useLocalDpi xmlns:a14="http://schemas.microsoft.com/office/drawing/2010/main" val="0"/>
              </a:ext>
            </a:extLst>
          </a:blip>
          <a:srcRect/>
          <a:stretch>
            <a:fillRect/>
          </a:stretch>
        </p:blipFill>
        <p:spPr bwMode="auto">
          <a:xfrm>
            <a:off x="43170" y="2817776"/>
            <a:ext cx="3141463" cy="1442111"/>
          </a:xfrm>
          <a:prstGeom prst="rect">
            <a:avLst/>
          </a:prstGeom>
          <a:noFill/>
          <a:ln>
            <a:noFill/>
          </a:ln>
        </p:spPr>
      </p:pic>
      <p:pic>
        <p:nvPicPr>
          <p:cNvPr id="23" name="Picture 22" descr="Image result for a colombian wearing Sombrero Vueltiao"/>
          <p:cNvPicPr/>
          <p:nvPr/>
        </p:nvPicPr>
        <p:blipFill rotWithShape="1">
          <a:blip r:embed="rId4">
            <a:extLst>
              <a:ext uri="{28A0092B-C50C-407E-A947-70E740481C1C}">
                <a14:useLocalDpi xmlns:a14="http://schemas.microsoft.com/office/drawing/2010/main" val="0"/>
              </a:ext>
            </a:extLst>
          </a:blip>
          <a:srcRect l="6731" t="13804" r="13777" b="39004"/>
          <a:stretch/>
        </p:blipFill>
        <p:spPr bwMode="auto">
          <a:xfrm>
            <a:off x="4850743" y="4898385"/>
            <a:ext cx="2280245" cy="1819713"/>
          </a:xfrm>
          <a:prstGeom prst="rect">
            <a:avLst/>
          </a:prstGeom>
          <a:noFill/>
          <a:ln>
            <a:noFill/>
          </a:ln>
          <a:extLst>
            <a:ext uri="{53640926-AAD7-44D8-BBD7-CCE9431645EC}">
              <a14:shadowObscured xmlns:a14="http://schemas.microsoft.com/office/drawing/2010/main"/>
            </a:ext>
          </a:extLst>
        </p:spPr>
      </p:pic>
      <p:pic>
        <p:nvPicPr>
          <p:cNvPr id="24" name="Picture 23" descr="Image result for paso fino"/>
          <p:cNvPicPr/>
          <p:nvPr/>
        </p:nvPicPr>
        <p:blipFill>
          <a:blip r:embed="rId5">
            <a:extLst>
              <a:ext uri="{28A0092B-C50C-407E-A947-70E740481C1C}">
                <a14:useLocalDpi xmlns:a14="http://schemas.microsoft.com/office/drawing/2010/main" val="0"/>
              </a:ext>
            </a:extLst>
          </a:blip>
          <a:srcRect/>
          <a:stretch>
            <a:fillRect/>
          </a:stretch>
        </p:blipFill>
        <p:spPr bwMode="auto">
          <a:xfrm>
            <a:off x="7490860" y="2973173"/>
            <a:ext cx="1841214" cy="1465088"/>
          </a:xfrm>
          <a:prstGeom prst="rect">
            <a:avLst/>
          </a:prstGeom>
          <a:noFill/>
          <a:ln>
            <a:noFill/>
          </a:ln>
        </p:spPr>
      </p:pic>
      <p:pic>
        <p:nvPicPr>
          <p:cNvPr id="1026" name="Picture 2" descr="Image result for colombian emeral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7628" y="869142"/>
            <a:ext cx="2098706" cy="139659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Image result for Tejo"/>
          <p:cNvPicPr/>
          <p:nvPr/>
        </p:nvPicPr>
        <p:blipFill>
          <a:blip r:embed="rId7">
            <a:extLst>
              <a:ext uri="{28A0092B-C50C-407E-A947-70E740481C1C}">
                <a14:useLocalDpi xmlns:a14="http://schemas.microsoft.com/office/drawing/2010/main" val="0"/>
              </a:ext>
            </a:extLst>
          </a:blip>
          <a:srcRect/>
          <a:stretch>
            <a:fillRect/>
          </a:stretch>
        </p:blipFill>
        <p:spPr bwMode="auto">
          <a:xfrm>
            <a:off x="9659889" y="5165236"/>
            <a:ext cx="2344372" cy="1587272"/>
          </a:xfrm>
          <a:prstGeom prst="rect">
            <a:avLst/>
          </a:prstGeom>
          <a:noFill/>
          <a:ln>
            <a:noFill/>
          </a:ln>
        </p:spPr>
      </p:pic>
      <p:sp>
        <p:nvSpPr>
          <p:cNvPr id="26" name="TextBox 25"/>
          <p:cNvSpPr txBox="1"/>
          <p:nvPr/>
        </p:nvSpPr>
        <p:spPr>
          <a:xfrm>
            <a:off x="9459083" y="3257750"/>
            <a:ext cx="2661460"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It was introduced by the Spanish</a:t>
            </a:r>
            <a:endParaRPr lang="en-US" sz="1400" dirty="0"/>
          </a:p>
          <a:p>
            <a:pPr marL="285750" indent="-285750">
              <a:buFont typeface="Arial" panose="020B0604020202020204" pitchFamily="34" charset="0"/>
              <a:buChar char="•"/>
            </a:pPr>
            <a:r>
              <a:rPr lang="en-US" sz="1400" dirty="0"/>
              <a:t>It has become popular for transportation and also for sporting activities.</a:t>
            </a:r>
            <a:endParaRPr lang="en-US" sz="1400" dirty="0"/>
          </a:p>
        </p:txBody>
      </p:sp>
      <p:sp>
        <p:nvSpPr>
          <p:cNvPr id="27" name="TextBox 26"/>
          <p:cNvSpPr txBox="1"/>
          <p:nvPr/>
        </p:nvSpPr>
        <p:spPr>
          <a:xfrm>
            <a:off x="6458680" y="1394754"/>
            <a:ext cx="3628962"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It is a precious Jewel found in Colombia.</a:t>
            </a:r>
          </a:p>
          <a:p>
            <a:pPr marL="285750" indent="-285750">
              <a:buFont typeface="Arial" panose="020B0604020202020204" pitchFamily="34" charset="0"/>
              <a:buChar char="•"/>
            </a:pPr>
            <a:r>
              <a:rPr lang="en-US" sz="1400" dirty="0" smtClean="0"/>
              <a:t>It is available in large quantities in the mountainous regions. </a:t>
            </a:r>
            <a:endParaRPr lang="en-US" sz="1400" dirty="0"/>
          </a:p>
        </p:txBody>
      </p:sp>
    </p:spTree>
    <p:extLst>
      <p:ext uri="{BB962C8B-B14F-4D97-AF65-F5344CB8AC3E}">
        <p14:creationId xmlns:p14="http://schemas.microsoft.com/office/powerpoint/2010/main" val="93979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08322-C1EB-4C78-BEAD-53F710E782B9}"/>
              </a:ext>
            </a:extLst>
          </p:cNvPr>
          <p:cNvSpPr>
            <a:spLocks noGrp="1"/>
          </p:cNvSpPr>
          <p:nvPr>
            <p:ph type="title" idx="4294967295"/>
          </p:nvPr>
        </p:nvSpPr>
        <p:spPr>
          <a:xfrm>
            <a:off x="7689215" y="442595"/>
            <a:ext cx="4340225" cy="693738"/>
          </a:xfrm>
        </p:spPr>
        <p:txBody>
          <a:bodyPr>
            <a:noAutofit/>
          </a:bodyPr>
          <a:lstStyle/>
          <a:p>
            <a:r>
              <a:rPr lang="en-US" sz="4800" dirty="0"/>
              <a:t>Creation Story</a:t>
            </a:r>
          </a:p>
        </p:txBody>
      </p:sp>
      <p:sp>
        <p:nvSpPr>
          <p:cNvPr id="5" name="Text Placeholder 4">
            <a:extLst>
              <a:ext uri="{FF2B5EF4-FFF2-40B4-BE49-F238E27FC236}">
                <a16:creationId xmlns:a16="http://schemas.microsoft.com/office/drawing/2014/main" id="{39311FF1-8BC8-4765-B4FD-5578DF2E83A8}"/>
              </a:ext>
            </a:extLst>
          </p:cNvPr>
          <p:cNvSpPr>
            <a:spLocks noGrp="1"/>
          </p:cNvSpPr>
          <p:nvPr>
            <p:ph type="body" sz="half" idx="4294967295"/>
          </p:nvPr>
        </p:nvSpPr>
        <p:spPr>
          <a:xfrm>
            <a:off x="7607935" y="1590040"/>
            <a:ext cx="4340225" cy="4981575"/>
          </a:xfrm>
        </p:spPr>
        <p:txBody>
          <a:bodyPr>
            <a:normAutofit lnSpcReduction="10000"/>
          </a:bodyPr>
          <a:lstStyle/>
          <a:p>
            <a:pPr marL="342900" indent="-342900"/>
            <a:r>
              <a:rPr lang="en-US" dirty="0"/>
              <a:t>The origin of Colombians traces back to the origin of emeralds </a:t>
            </a:r>
            <a:endParaRPr lang="en-US" dirty="0" smtClean="0"/>
          </a:p>
          <a:p>
            <a:pPr marL="342900" indent="-342900"/>
            <a:r>
              <a:rPr lang="en-US" dirty="0" err="1"/>
              <a:t>Muzo</a:t>
            </a:r>
            <a:r>
              <a:rPr lang="en-US" dirty="0"/>
              <a:t> tribe which is considered to be the ancient and the origin of </a:t>
            </a:r>
            <a:r>
              <a:rPr lang="en-US" dirty="0" smtClean="0"/>
              <a:t>Colombians.</a:t>
            </a:r>
          </a:p>
          <a:p>
            <a:pPr marL="342900" indent="-342900"/>
            <a:r>
              <a:rPr lang="en-US" sz="2400" dirty="0" smtClean="0"/>
              <a:t>Are was the first man who created </a:t>
            </a:r>
            <a:r>
              <a:rPr lang="en-US" dirty="0" err="1"/>
              <a:t>Tena</a:t>
            </a:r>
            <a:r>
              <a:rPr lang="en-US" dirty="0"/>
              <a:t> and </a:t>
            </a:r>
            <a:r>
              <a:rPr lang="en-US" dirty="0" err="1" smtClean="0"/>
              <a:t>Fura</a:t>
            </a:r>
            <a:r>
              <a:rPr lang="en-US" dirty="0" smtClean="0"/>
              <a:t>.</a:t>
            </a:r>
          </a:p>
          <a:p>
            <a:pPr marL="342900" indent="-342900"/>
            <a:r>
              <a:rPr lang="en-US" dirty="0" err="1"/>
              <a:t>Fura</a:t>
            </a:r>
            <a:r>
              <a:rPr lang="en-US" dirty="0"/>
              <a:t> was a female married to </a:t>
            </a:r>
            <a:r>
              <a:rPr lang="en-US" dirty="0" err="1"/>
              <a:t>Tena</a:t>
            </a:r>
            <a:r>
              <a:rPr lang="en-US" dirty="0"/>
              <a:t> but eventually fell in love with </a:t>
            </a:r>
            <a:r>
              <a:rPr lang="en-US" dirty="0" err="1" smtClean="0"/>
              <a:t>Zarbi</a:t>
            </a:r>
            <a:r>
              <a:rPr lang="en-US" dirty="0" smtClean="0"/>
              <a:t>.</a:t>
            </a:r>
          </a:p>
          <a:p>
            <a:pPr marL="342900" indent="-342900"/>
            <a:r>
              <a:rPr lang="en-US" dirty="0" err="1" smtClean="0"/>
              <a:t>Fura</a:t>
            </a:r>
            <a:r>
              <a:rPr lang="en-US" dirty="0" smtClean="0"/>
              <a:t> cheated on </a:t>
            </a:r>
            <a:r>
              <a:rPr lang="en-US" dirty="0" err="1" smtClean="0"/>
              <a:t>Tena</a:t>
            </a:r>
            <a:r>
              <a:rPr lang="en-US" dirty="0" smtClean="0"/>
              <a:t> to </a:t>
            </a:r>
            <a:r>
              <a:rPr lang="en-US" dirty="0" err="1" smtClean="0"/>
              <a:t>Zarbi</a:t>
            </a:r>
            <a:r>
              <a:rPr lang="en-US" dirty="0" smtClean="0"/>
              <a:t>.</a:t>
            </a:r>
          </a:p>
          <a:p>
            <a:pPr marL="342900" indent="-342900"/>
            <a:r>
              <a:rPr lang="en-US" dirty="0" err="1" smtClean="0"/>
              <a:t>Tena</a:t>
            </a:r>
            <a:r>
              <a:rPr lang="en-US" dirty="0" smtClean="0"/>
              <a:t> was so bitter when he realized that the wife had cheated on her. </a:t>
            </a:r>
          </a:p>
        </p:txBody>
      </p:sp>
      <p:sp>
        <p:nvSpPr>
          <p:cNvPr id="6" name="TextBox 5">
            <a:extLst>
              <a:ext uri="{FF2B5EF4-FFF2-40B4-BE49-F238E27FC236}">
                <a16:creationId xmlns:a16="http://schemas.microsoft.com/office/drawing/2014/main" id="{AABBC8E4-97B6-4F9B-BE94-57D6B2626121}"/>
              </a:ext>
            </a:extLst>
          </p:cNvPr>
          <p:cNvSpPr txBox="1"/>
          <p:nvPr/>
        </p:nvSpPr>
        <p:spPr>
          <a:xfrm>
            <a:off x="2790497" y="6488668"/>
            <a:ext cx="4524703" cy="369332"/>
          </a:xfrm>
          <a:prstGeom prst="rect">
            <a:avLst/>
          </a:prstGeom>
          <a:noFill/>
        </p:spPr>
        <p:txBody>
          <a:bodyPr wrap="square" rtlCol="0">
            <a:spAutoFit/>
          </a:bodyPr>
          <a:lstStyle/>
          <a:p>
            <a:r>
              <a:rPr lang="en-US" dirty="0" err="1" smtClean="0"/>
              <a:t>Emarald’s</a:t>
            </a:r>
            <a:r>
              <a:rPr lang="en-US" dirty="0" smtClean="0"/>
              <a:t> in the mountainou</a:t>
            </a:r>
            <a:r>
              <a:rPr lang="en-US" dirty="0" smtClean="0"/>
              <a:t>s regions.</a:t>
            </a:r>
            <a:endParaRPr lang="en-US" dirty="0"/>
          </a:p>
        </p:txBody>
      </p:sp>
      <p:pic>
        <p:nvPicPr>
          <p:cNvPr id="2052" name="Picture 4" descr="Image result for emeralds in Mt zarb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73766" cy="6403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75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E1ECB91-A804-4F27-A473-9C86CC4FE81F}"/>
              </a:ext>
            </a:extLst>
          </p:cNvPr>
          <p:cNvSpPr txBox="1">
            <a:spLocks/>
          </p:cNvSpPr>
          <p:nvPr/>
        </p:nvSpPr>
        <p:spPr>
          <a:xfrm>
            <a:off x="3591464" y="265812"/>
            <a:ext cx="6275549" cy="693243"/>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r>
              <a:rPr lang="en-US" sz="4800" dirty="0"/>
              <a:t>Creation Myth </a:t>
            </a:r>
            <a:r>
              <a:rPr lang="en-US" sz="4800" dirty="0" smtClean="0"/>
              <a:t>cont.</a:t>
            </a:r>
            <a:endParaRPr lang="en-US" sz="4800" dirty="0"/>
          </a:p>
        </p:txBody>
      </p:sp>
      <p:sp>
        <p:nvSpPr>
          <p:cNvPr id="3" name="Text Placeholder 4">
            <a:extLst>
              <a:ext uri="{FF2B5EF4-FFF2-40B4-BE49-F238E27FC236}">
                <a16:creationId xmlns:a16="http://schemas.microsoft.com/office/drawing/2014/main" id="{2E6A7516-3FF9-4529-A025-64227BBD72A3}"/>
              </a:ext>
            </a:extLst>
          </p:cNvPr>
          <p:cNvSpPr txBox="1">
            <a:spLocks/>
          </p:cNvSpPr>
          <p:nvPr/>
        </p:nvSpPr>
        <p:spPr>
          <a:xfrm>
            <a:off x="1496849" y="1419443"/>
            <a:ext cx="4340423" cy="4981353"/>
          </a:xfrm>
          <a:prstGeom prst="rect">
            <a:avLst/>
          </a:prstGeom>
        </p:spPr>
        <p:txBody>
          <a:bodyPr>
            <a:normAutofit lnSpcReduction="10000"/>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342900" indent="-342900"/>
            <a:r>
              <a:rPr lang="en-US" sz="2400" dirty="0"/>
              <a:t>The jealously made </a:t>
            </a:r>
            <a:r>
              <a:rPr lang="en-US" sz="2400" dirty="0" err="1"/>
              <a:t>Tena</a:t>
            </a:r>
            <a:r>
              <a:rPr lang="en-US" sz="2400" dirty="0"/>
              <a:t> to commit suicide which upon the </a:t>
            </a:r>
            <a:r>
              <a:rPr lang="en-US" sz="2400" dirty="0" smtClean="0"/>
              <a:t>discovery of the cheating spouse.</a:t>
            </a:r>
          </a:p>
          <a:p>
            <a:pPr marL="342900" indent="-342900"/>
            <a:r>
              <a:rPr lang="en-US" sz="2400" dirty="0" err="1" smtClean="0"/>
              <a:t>Tena</a:t>
            </a:r>
            <a:r>
              <a:rPr lang="en-US" sz="2400" dirty="0" smtClean="0"/>
              <a:t> lost his life and was buried even before </a:t>
            </a:r>
            <a:r>
              <a:rPr lang="en-US" sz="2400" dirty="0" err="1" smtClean="0"/>
              <a:t>Fura</a:t>
            </a:r>
            <a:r>
              <a:rPr lang="en-US" sz="2400" dirty="0" smtClean="0"/>
              <a:t> could return back.</a:t>
            </a:r>
          </a:p>
          <a:p>
            <a:pPr marL="342900" indent="-342900"/>
            <a:r>
              <a:rPr lang="en-US" sz="2400" dirty="0" smtClean="0"/>
              <a:t>These actions infuriated Are who was unpleased by all these happenings.</a:t>
            </a:r>
          </a:p>
          <a:p>
            <a:pPr marL="342900" indent="-342900"/>
            <a:r>
              <a:rPr lang="en-US" sz="2400" dirty="0" smtClean="0"/>
              <a:t>Upon return and learning of the death, </a:t>
            </a:r>
            <a:r>
              <a:rPr lang="en-US" sz="2400" dirty="0" err="1" smtClean="0"/>
              <a:t>Fura</a:t>
            </a:r>
            <a:r>
              <a:rPr lang="en-US" sz="2400" dirty="0" smtClean="0"/>
              <a:t> was left devastated.</a:t>
            </a:r>
            <a:endParaRPr lang="en-US" sz="2400" dirty="0"/>
          </a:p>
        </p:txBody>
      </p:sp>
      <p:sp>
        <p:nvSpPr>
          <p:cNvPr id="4" name="Text Placeholder 4">
            <a:extLst>
              <a:ext uri="{FF2B5EF4-FFF2-40B4-BE49-F238E27FC236}">
                <a16:creationId xmlns:a16="http://schemas.microsoft.com/office/drawing/2014/main" id="{0B88DCFC-7BC0-42BD-B91C-B17CCCAA7F0A}"/>
              </a:ext>
            </a:extLst>
          </p:cNvPr>
          <p:cNvSpPr txBox="1">
            <a:spLocks/>
          </p:cNvSpPr>
          <p:nvPr/>
        </p:nvSpPr>
        <p:spPr>
          <a:xfrm>
            <a:off x="6845026" y="1419444"/>
            <a:ext cx="4340423" cy="4981353"/>
          </a:xfrm>
          <a:prstGeom prst="rect">
            <a:avLst/>
          </a:prstGeom>
        </p:spPr>
        <p:txBody>
          <a:bodyPr>
            <a:normAutofit fontScale="92500" lnSpcReduction="10000"/>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342900" indent="-342900"/>
            <a:r>
              <a:rPr lang="en-US" sz="2400" dirty="0" smtClean="0"/>
              <a:t>She cried and shed tears for long but her acts were unforgivable. </a:t>
            </a:r>
            <a:endParaRPr lang="en-US" sz="2400" dirty="0"/>
          </a:p>
          <a:p>
            <a:pPr marL="342900" indent="-342900"/>
            <a:r>
              <a:rPr lang="en-US" dirty="0"/>
              <a:t>She blamed herself for the death of his husband, and the tears could not stop rolling down her </a:t>
            </a:r>
            <a:r>
              <a:rPr lang="en-US" dirty="0" smtClean="0"/>
              <a:t>cheeks.</a:t>
            </a:r>
          </a:p>
          <a:p>
            <a:pPr marL="342900" indent="-342900"/>
            <a:r>
              <a:rPr lang="en-US" dirty="0" smtClean="0"/>
              <a:t>The </a:t>
            </a:r>
            <a:r>
              <a:rPr lang="en-US" dirty="0"/>
              <a:t>unending tears shed by </a:t>
            </a:r>
            <a:r>
              <a:rPr lang="en-US" dirty="0" err="1"/>
              <a:t>Fura</a:t>
            </a:r>
            <a:r>
              <a:rPr lang="en-US" dirty="0"/>
              <a:t> upon the death of the husband is the origin of today’s </a:t>
            </a:r>
            <a:r>
              <a:rPr lang="en-US" dirty="0" smtClean="0"/>
              <a:t>emeralds.</a:t>
            </a:r>
          </a:p>
          <a:p>
            <a:pPr marL="342900" indent="-342900"/>
            <a:r>
              <a:rPr lang="en-US" dirty="0"/>
              <a:t>Their son was not spared either as he was turned into a stone and placed in the middle of the river. </a:t>
            </a:r>
            <a:endParaRPr lang="en-US" dirty="0" smtClean="0"/>
          </a:p>
          <a:p>
            <a:pPr marL="342900" indent="-342900"/>
            <a:r>
              <a:rPr lang="en-US" dirty="0" smtClean="0"/>
              <a:t>These </a:t>
            </a:r>
            <a:r>
              <a:rPr lang="en-US" dirty="0"/>
              <a:t>rocks and stones are not just ordinary stones but are the emeralds found all over Colombia </a:t>
            </a:r>
            <a:endParaRPr lang="en-US" sz="2400" dirty="0"/>
          </a:p>
        </p:txBody>
      </p:sp>
    </p:spTree>
    <p:extLst>
      <p:ext uri="{BB962C8B-B14F-4D97-AF65-F5344CB8AC3E}">
        <p14:creationId xmlns:p14="http://schemas.microsoft.com/office/powerpoint/2010/main" val="142860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2959C-C98F-4279-8E1B-28D044E6B640}"/>
              </a:ext>
            </a:extLst>
          </p:cNvPr>
          <p:cNvSpPr>
            <a:spLocks noGrp="1"/>
          </p:cNvSpPr>
          <p:nvPr>
            <p:ph type="title" idx="4294967295"/>
          </p:nvPr>
        </p:nvSpPr>
        <p:spPr>
          <a:xfrm>
            <a:off x="7174548" y="297815"/>
            <a:ext cx="4011612" cy="1155700"/>
          </a:xfrm>
        </p:spPr>
        <p:txBody>
          <a:bodyPr>
            <a:normAutofit fontScale="90000"/>
          </a:bodyPr>
          <a:lstStyle/>
          <a:p>
            <a:pPr algn="ctr"/>
            <a:r>
              <a:rPr lang="en-US" sz="4800" dirty="0"/>
              <a:t>A Myth of Heroism</a:t>
            </a:r>
          </a:p>
        </p:txBody>
      </p:sp>
      <p:sp>
        <p:nvSpPr>
          <p:cNvPr id="5" name="Text Placeholder 4">
            <a:extLst>
              <a:ext uri="{FF2B5EF4-FFF2-40B4-BE49-F238E27FC236}">
                <a16:creationId xmlns:a16="http://schemas.microsoft.com/office/drawing/2014/main" id="{FEDAD021-BCDC-47A2-8C06-B319F3921E07}"/>
              </a:ext>
            </a:extLst>
          </p:cNvPr>
          <p:cNvSpPr>
            <a:spLocks noGrp="1"/>
          </p:cNvSpPr>
          <p:nvPr>
            <p:ph type="body" sz="half" idx="4294967295"/>
          </p:nvPr>
        </p:nvSpPr>
        <p:spPr>
          <a:xfrm>
            <a:off x="7221855" y="1562290"/>
            <a:ext cx="4137025" cy="5235575"/>
          </a:xfrm>
        </p:spPr>
        <p:txBody>
          <a:bodyPr>
            <a:normAutofit fontScale="92500" lnSpcReduction="20000"/>
          </a:bodyPr>
          <a:lstStyle/>
          <a:p>
            <a:pPr marL="342900" indent="-342900"/>
            <a:r>
              <a:rPr lang="en-US" dirty="0"/>
              <a:t>The El Sombrero is a known legendary icon from the country of </a:t>
            </a:r>
            <a:r>
              <a:rPr lang="en-US" dirty="0" smtClean="0"/>
              <a:t>Colombia.</a:t>
            </a:r>
          </a:p>
          <a:p>
            <a:pPr marL="342900" indent="-342900"/>
            <a:r>
              <a:rPr lang="en-US" dirty="0"/>
              <a:t>After the death of this man, his spirit was left among the Colombians; representing terror to punish night wanderers and any other people who cause mischief to the </a:t>
            </a:r>
            <a:r>
              <a:rPr lang="en-US" dirty="0" smtClean="0"/>
              <a:t>society.</a:t>
            </a:r>
          </a:p>
          <a:p>
            <a:pPr marL="342900" indent="-342900"/>
            <a:r>
              <a:rPr lang="en-US" dirty="0"/>
              <a:t>This icon is a representation of a great hope that Colombians will always </a:t>
            </a:r>
            <a:r>
              <a:rPr lang="en-US" dirty="0" smtClean="0"/>
              <a:t>have.</a:t>
            </a:r>
          </a:p>
          <a:p>
            <a:pPr marL="342900" indent="-342900"/>
            <a:r>
              <a:rPr lang="en-US" dirty="0"/>
              <a:t>Their Sombrero hats culture has portrayed potential adoption as it transitions to blend the art of music, something that promises industrial </a:t>
            </a:r>
            <a:r>
              <a:rPr lang="en-US" dirty="0" smtClean="0"/>
              <a:t>growth.</a:t>
            </a:r>
          </a:p>
          <a:p>
            <a:pPr marL="342900" indent="-342900"/>
            <a:r>
              <a:rPr lang="en-US" dirty="0"/>
              <a:t>This is a great achievement that warrants the Colombians of a certain economic </a:t>
            </a:r>
            <a:r>
              <a:rPr lang="en-US" dirty="0" smtClean="0"/>
              <a:t>growth.</a:t>
            </a:r>
            <a:endParaRPr lang="en-US" sz="2400" dirty="0"/>
          </a:p>
        </p:txBody>
      </p:sp>
      <p:pic>
        <p:nvPicPr>
          <p:cNvPr id="3074" name="Picture 2" descr="Image result for El Sombrero in colombian myth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174548" cy="6797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169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B5E2CE-D04B-4F93-8703-D8257789D676}"/>
              </a:ext>
            </a:extLst>
          </p:cNvPr>
          <p:cNvSpPr txBox="1">
            <a:spLocks/>
          </p:cNvSpPr>
          <p:nvPr/>
        </p:nvSpPr>
        <p:spPr>
          <a:xfrm>
            <a:off x="2787024" y="340241"/>
            <a:ext cx="6536444" cy="810201"/>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algn="ctr"/>
            <a:r>
              <a:rPr lang="en-US" sz="4800" dirty="0"/>
              <a:t>Hope for the Future</a:t>
            </a:r>
          </a:p>
        </p:txBody>
      </p:sp>
      <p:sp>
        <p:nvSpPr>
          <p:cNvPr id="7" name="TextBox 6">
            <a:extLst>
              <a:ext uri="{FF2B5EF4-FFF2-40B4-BE49-F238E27FC236}">
                <a16:creationId xmlns:a16="http://schemas.microsoft.com/office/drawing/2014/main" id="{A0A6C8FE-88BB-4281-9BF7-1E1DBF6E388A}"/>
              </a:ext>
            </a:extLst>
          </p:cNvPr>
          <p:cNvSpPr txBox="1"/>
          <p:nvPr/>
        </p:nvSpPr>
        <p:spPr>
          <a:xfrm>
            <a:off x="198483" y="1715248"/>
            <a:ext cx="3742896"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t>Having a “protective” spirit, Colombians have been able to engage in mighty deeds that bring value to them, fearlessly.</a:t>
            </a:r>
            <a:endParaRPr lang="en-US" sz="2000" dirty="0"/>
          </a:p>
          <a:p>
            <a:pPr marL="285750" indent="-285750">
              <a:buFont typeface="Arial" panose="020B0604020202020204" pitchFamily="34" charset="0"/>
              <a:buChar char="•"/>
            </a:pPr>
            <a:r>
              <a:rPr lang="en-US" sz="2000" dirty="0"/>
              <a:t>Evictions and external influences that Colombians are facing will end, given their superstitious culture. </a:t>
            </a:r>
            <a:endParaRPr lang="en-US" sz="2000" dirty="0"/>
          </a:p>
        </p:txBody>
      </p:sp>
      <p:sp>
        <p:nvSpPr>
          <p:cNvPr id="8" name="TextBox 7">
            <a:extLst>
              <a:ext uri="{FF2B5EF4-FFF2-40B4-BE49-F238E27FC236}">
                <a16:creationId xmlns:a16="http://schemas.microsoft.com/office/drawing/2014/main" id="{8EF6BCD3-5CF4-4413-AB6A-56F1FDC5C3A8}"/>
              </a:ext>
            </a:extLst>
          </p:cNvPr>
          <p:cNvSpPr txBox="1"/>
          <p:nvPr/>
        </p:nvSpPr>
        <p:spPr>
          <a:xfrm>
            <a:off x="9323468" y="2084580"/>
            <a:ext cx="2584052" cy="3785652"/>
          </a:xfrm>
          <a:prstGeom prst="rect">
            <a:avLst/>
          </a:prstGeom>
          <a:noFill/>
        </p:spPr>
        <p:txBody>
          <a:bodyPr wrap="square" rtlCol="0">
            <a:spAutoFit/>
          </a:bodyPr>
          <a:lstStyle/>
          <a:p>
            <a:pPr marL="285750" indent="-285750">
              <a:buFont typeface="Arial" panose="020B0604020202020204" pitchFamily="34" charset="0"/>
              <a:buChar char="•"/>
            </a:pPr>
            <a:r>
              <a:rPr lang="en-US" sz="2000" dirty="0"/>
              <a:t>Despite the harsh conditions, for instance, homelessness they face on their </a:t>
            </a:r>
            <a:r>
              <a:rPr lang="en-US" sz="2000" dirty="0" smtClean="0"/>
              <a:t>country.</a:t>
            </a:r>
          </a:p>
          <a:p>
            <a:pPr marL="285750" indent="-285750">
              <a:buFont typeface="Arial" panose="020B0604020202020204" pitchFamily="34" charset="0"/>
              <a:buChar char="•"/>
            </a:pPr>
            <a:r>
              <a:rPr lang="en-US" sz="2000" dirty="0"/>
              <a:t>T</a:t>
            </a:r>
            <a:r>
              <a:rPr lang="en-US" sz="2000" dirty="0" smtClean="0"/>
              <a:t>here </a:t>
            </a:r>
            <a:r>
              <a:rPr lang="en-US" sz="2000" dirty="0"/>
              <a:t>is hope that the spirit will work for them and establish paradise to them, this keeps them moving </a:t>
            </a:r>
            <a:r>
              <a:rPr lang="en-US" sz="2000" dirty="0" smtClean="0"/>
              <a:t>on</a:t>
            </a:r>
            <a:r>
              <a:rPr lang="en-US" dirty="0" smtClean="0"/>
              <a:t>.</a:t>
            </a:r>
            <a:endParaRPr lang="en-US" sz="2400" dirty="0"/>
          </a:p>
        </p:txBody>
      </p:sp>
      <p:pic>
        <p:nvPicPr>
          <p:cNvPr id="6" name="Picture 5" descr="Image result for Hope for colombians"/>
          <p:cNvPicPr/>
          <p:nvPr/>
        </p:nvPicPr>
        <p:blipFill>
          <a:blip r:embed="rId3">
            <a:extLst>
              <a:ext uri="{28A0092B-C50C-407E-A947-70E740481C1C}">
                <a14:useLocalDpi xmlns:a14="http://schemas.microsoft.com/office/drawing/2010/main" val="0"/>
              </a:ext>
            </a:extLst>
          </a:blip>
          <a:srcRect/>
          <a:stretch>
            <a:fillRect/>
          </a:stretch>
        </p:blipFill>
        <p:spPr bwMode="auto">
          <a:xfrm>
            <a:off x="3752193" y="1289579"/>
            <a:ext cx="5571275" cy="4795911"/>
          </a:xfrm>
          <a:prstGeom prst="rect">
            <a:avLst/>
          </a:prstGeom>
          <a:noFill/>
          <a:ln>
            <a:noFill/>
          </a:ln>
        </p:spPr>
      </p:pic>
    </p:spTree>
    <p:extLst>
      <p:ext uri="{BB962C8B-B14F-4D97-AF65-F5344CB8AC3E}">
        <p14:creationId xmlns:p14="http://schemas.microsoft.com/office/powerpoint/2010/main" val="130330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B5E2CE-D04B-4F93-8703-D8257789D676}"/>
              </a:ext>
            </a:extLst>
          </p:cNvPr>
          <p:cNvSpPr txBox="1">
            <a:spLocks/>
          </p:cNvSpPr>
          <p:nvPr/>
        </p:nvSpPr>
        <p:spPr>
          <a:xfrm>
            <a:off x="2787023" y="340241"/>
            <a:ext cx="8280369" cy="949338"/>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algn="ctr"/>
            <a:r>
              <a:rPr lang="en-US" sz="4800" dirty="0"/>
              <a:t>Hope for the </a:t>
            </a:r>
            <a:r>
              <a:rPr lang="en-US" sz="4800" dirty="0" smtClean="0"/>
              <a:t>Future Contd.</a:t>
            </a:r>
            <a:endParaRPr lang="en-US" sz="4800" dirty="0"/>
          </a:p>
        </p:txBody>
      </p:sp>
      <p:sp>
        <p:nvSpPr>
          <p:cNvPr id="7" name="TextBox 6">
            <a:extLst>
              <a:ext uri="{FF2B5EF4-FFF2-40B4-BE49-F238E27FC236}">
                <a16:creationId xmlns:a16="http://schemas.microsoft.com/office/drawing/2014/main" id="{A0A6C8FE-88BB-4281-9BF7-1E1DBF6E388A}"/>
              </a:ext>
            </a:extLst>
          </p:cNvPr>
          <p:cNvSpPr txBox="1"/>
          <p:nvPr/>
        </p:nvSpPr>
        <p:spPr>
          <a:xfrm>
            <a:off x="198483" y="1040524"/>
            <a:ext cx="3443351" cy="5753037"/>
          </a:xfrm>
          <a:prstGeom prst="rect">
            <a:avLst/>
          </a:prstGeom>
          <a:noFill/>
        </p:spPr>
        <p:txBody>
          <a:bodyPr wrap="square" rtlCol="0">
            <a:spAutoFit/>
          </a:bodyPr>
          <a:lstStyle/>
          <a:p>
            <a:pPr marL="285750" indent="-285750">
              <a:buFont typeface="Arial" panose="020B0604020202020204" pitchFamily="34" charset="0"/>
              <a:buChar char="•"/>
            </a:pPr>
            <a:r>
              <a:rPr lang="en-US" dirty="0"/>
              <a:t>Natural systems are precious gifts that were endowed differently in different countries over the world. </a:t>
            </a:r>
            <a:endParaRPr lang="en-US" dirty="0" smtClean="0"/>
          </a:p>
          <a:p>
            <a:pPr marL="285750" indent="-285750">
              <a:buFont typeface="Arial" panose="020B0604020202020204" pitchFamily="34" charset="0"/>
              <a:buChar char="•"/>
            </a:pPr>
            <a:r>
              <a:rPr lang="en-US" dirty="0" smtClean="0"/>
              <a:t>El </a:t>
            </a:r>
            <a:r>
              <a:rPr lang="en-US" dirty="0"/>
              <a:t>Moran is a Colombian monster whose work is to guard these natural endowments and any ancient treasure that the country has from his underground </a:t>
            </a:r>
            <a:r>
              <a:rPr lang="en-US" dirty="0" smtClean="0"/>
              <a:t>palace.</a:t>
            </a:r>
          </a:p>
          <a:p>
            <a:pPr marL="285750" indent="-285750">
              <a:buFont typeface="Arial" panose="020B0604020202020204" pitchFamily="34" charset="0"/>
              <a:buChar char="•"/>
            </a:pPr>
            <a:r>
              <a:rPr lang="en-US" dirty="0"/>
              <a:t>His role gives hope to the people knowing that their treasures cannot be interfered with, and any attempt would lead to the distraction of the concerned. </a:t>
            </a:r>
            <a:endParaRPr lang="en-US" dirty="0" smtClean="0"/>
          </a:p>
          <a:p>
            <a:pPr marL="285750" indent="-285750">
              <a:buFont typeface="Arial" panose="020B0604020202020204" pitchFamily="34" charset="0"/>
              <a:buChar char="•"/>
            </a:pPr>
            <a:r>
              <a:rPr lang="en-US" dirty="0" smtClean="0"/>
              <a:t>This </a:t>
            </a:r>
            <a:r>
              <a:rPr lang="en-US" dirty="0"/>
              <a:t>monster is loved everyone because of his protection role. </a:t>
            </a:r>
            <a:endParaRPr lang="en-US" sz="2000" dirty="0"/>
          </a:p>
        </p:txBody>
      </p:sp>
      <p:sp>
        <p:nvSpPr>
          <p:cNvPr id="8" name="TextBox 7">
            <a:extLst>
              <a:ext uri="{FF2B5EF4-FFF2-40B4-BE49-F238E27FC236}">
                <a16:creationId xmlns:a16="http://schemas.microsoft.com/office/drawing/2014/main" id="{8EF6BCD3-5CF4-4413-AB6A-56F1FDC5C3A8}"/>
              </a:ext>
            </a:extLst>
          </p:cNvPr>
          <p:cNvSpPr txBox="1"/>
          <p:nvPr/>
        </p:nvSpPr>
        <p:spPr>
          <a:xfrm>
            <a:off x="7993117" y="1289580"/>
            <a:ext cx="3946237" cy="5078313"/>
          </a:xfrm>
          <a:prstGeom prst="rect">
            <a:avLst/>
          </a:prstGeom>
          <a:noFill/>
        </p:spPr>
        <p:txBody>
          <a:bodyPr wrap="square" rtlCol="0">
            <a:spAutoFit/>
          </a:bodyPr>
          <a:lstStyle/>
          <a:p>
            <a:pPr marL="285750" indent="-285750">
              <a:buFont typeface="Arial" panose="020B0604020202020204" pitchFamily="34" charset="0"/>
              <a:buChar char="•"/>
            </a:pPr>
            <a:r>
              <a:rPr lang="en-US" dirty="0"/>
              <a:t>Wherever you go, there will always be trust issues among men and their </a:t>
            </a:r>
            <a:r>
              <a:rPr lang="en-US" dirty="0" smtClean="0"/>
              <a:t>women. </a:t>
            </a:r>
          </a:p>
          <a:p>
            <a:pPr marL="285750" indent="-285750">
              <a:buFont typeface="Arial" panose="020B0604020202020204" pitchFamily="34" charset="0"/>
              <a:buChar char="•"/>
            </a:pPr>
            <a:r>
              <a:rPr lang="en-US" dirty="0" smtClean="0"/>
              <a:t>Colombian </a:t>
            </a:r>
            <a:r>
              <a:rPr lang="en-US" dirty="0"/>
              <a:t>men have a way of dealing with such cases; scaring their women off unfaithfulness and other issues that weaken family values. </a:t>
            </a:r>
            <a:endParaRPr lang="en-US" dirty="0" smtClean="0"/>
          </a:p>
          <a:p>
            <a:pPr marL="285750" indent="-285750">
              <a:buFont typeface="Arial" panose="020B0604020202020204" pitchFamily="34" charset="0"/>
              <a:buChar char="•"/>
            </a:pPr>
            <a:r>
              <a:rPr lang="en-US" dirty="0" smtClean="0"/>
              <a:t>La </a:t>
            </a:r>
            <a:r>
              <a:rPr lang="en-US" dirty="0" err="1"/>
              <a:t>Pasatola</a:t>
            </a:r>
            <a:r>
              <a:rPr lang="en-US" dirty="0"/>
              <a:t>, One-Legged-Woman in the jungle entices men who fall out of her beauty and smart hair and eventually turns to murder them sucking their </a:t>
            </a:r>
            <a:r>
              <a:rPr lang="en-US" dirty="0" smtClean="0"/>
              <a:t>blood.</a:t>
            </a:r>
          </a:p>
          <a:p>
            <a:pPr marL="285750" indent="-285750">
              <a:buFont typeface="Arial" panose="020B0604020202020204" pitchFamily="34" charset="0"/>
              <a:buChar char="•"/>
            </a:pPr>
            <a:r>
              <a:rPr lang="en-US" dirty="0" smtClean="0"/>
              <a:t>This </a:t>
            </a:r>
            <a:r>
              <a:rPr lang="en-US" dirty="0"/>
              <a:t>La </a:t>
            </a:r>
            <a:r>
              <a:rPr lang="en-US" dirty="0" err="1"/>
              <a:t>pasatola</a:t>
            </a:r>
            <a:r>
              <a:rPr lang="en-US" dirty="0"/>
              <a:t>, therefore, builds the hope for the functionality of all marriages/families in Colombia despite the problems they </a:t>
            </a:r>
            <a:r>
              <a:rPr lang="en-US" dirty="0" smtClean="0"/>
              <a:t>face.</a:t>
            </a:r>
            <a:endParaRPr lang="en-US" sz="2400" dirty="0"/>
          </a:p>
        </p:txBody>
      </p:sp>
      <p:pic>
        <p:nvPicPr>
          <p:cNvPr id="9" name="Picture 8" descr="Image result for Hope for colombians in family and land"/>
          <p:cNvPicPr/>
          <p:nvPr/>
        </p:nvPicPr>
        <p:blipFill>
          <a:blip r:embed="rId3">
            <a:extLst>
              <a:ext uri="{28A0092B-C50C-407E-A947-70E740481C1C}">
                <a14:useLocalDpi xmlns:a14="http://schemas.microsoft.com/office/drawing/2010/main" val="0"/>
              </a:ext>
            </a:extLst>
          </a:blip>
          <a:srcRect/>
          <a:stretch>
            <a:fillRect/>
          </a:stretch>
        </p:blipFill>
        <p:spPr bwMode="auto">
          <a:xfrm>
            <a:off x="3641835" y="1466193"/>
            <a:ext cx="4351282" cy="4571999"/>
          </a:xfrm>
          <a:prstGeom prst="rect">
            <a:avLst/>
          </a:prstGeom>
          <a:noFill/>
          <a:ln>
            <a:noFill/>
          </a:ln>
        </p:spPr>
      </p:pic>
    </p:spTree>
    <p:extLst>
      <p:ext uri="{BB962C8B-B14F-4D97-AF65-F5344CB8AC3E}">
        <p14:creationId xmlns:p14="http://schemas.microsoft.com/office/powerpoint/2010/main" val="907067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45F9CC1-C0B7-444E-9B2A-09390E2A86DD}"/>
              </a:ext>
            </a:extLst>
          </p:cNvPr>
          <p:cNvSpPr txBox="1">
            <a:spLocks/>
          </p:cNvSpPr>
          <p:nvPr/>
        </p:nvSpPr>
        <p:spPr>
          <a:xfrm>
            <a:off x="2787024" y="340241"/>
            <a:ext cx="6536444" cy="810201"/>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algn="ctr"/>
            <a:r>
              <a:rPr lang="en-US" sz="4800" dirty="0"/>
              <a:t>Works Citied</a:t>
            </a:r>
          </a:p>
        </p:txBody>
      </p:sp>
      <p:sp>
        <p:nvSpPr>
          <p:cNvPr id="3" name="TextBox 2">
            <a:extLst>
              <a:ext uri="{FF2B5EF4-FFF2-40B4-BE49-F238E27FC236}">
                <a16:creationId xmlns:a16="http://schemas.microsoft.com/office/drawing/2014/main" id="{D2203E8A-6C7E-49C8-9253-AE9CA0A21EE6}"/>
              </a:ext>
            </a:extLst>
          </p:cNvPr>
          <p:cNvSpPr txBox="1"/>
          <p:nvPr/>
        </p:nvSpPr>
        <p:spPr>
          <a:xfrm>
            <a:off x="292399" y="1554479"/>
            <a:ext cx="11738344" cy="3785652"/>
          </a:xfrm>
          <a:prstGeom prst="rect">
            <a:avLst/>
          </a:prstGeom>
          <a:noFill/>
        </p:spPr>
        <p:txBody>
          <a:bodyPr wrap="square" rtlCol="0">
            <a:spAutoFit/>
          </a:bodyPr>
          <a:lstStyle/>
          <a:p>
            <a:r>
              <a:rPr lang="en-US" sz="2000" dirty="0"/>
              <a:t>Bell, Chris. Is Coffee the Secret to Colombia’s Happiness? Culture Trip. (2017, Sept 11).Retrieved from </a:t>
            </a:r>
            <a:r>
              <a:rPr lang="en-US" sz="2000" u="sng" dirty="0">
                <a:hlinkClick r:id="rId2"/>
              </a:rPr>
              <a:t>https://theculturetrip.com/south-america/colombia/articles/is-coffee-the-secret-to-colombias-happiness/</a:t>
            </a:r>
            <a:endParaRPr lang="en-US" sz="2000" dirty="0"/>
          </a:p>
          <a:p>
            <a:r>
              <a:rPr lang="en-US" sz="2000" dirty="0"/>
              <a:t>Colombian Mythology. The Origin of Emeralds. (2010). Retrieved from  </a:t>
            </a:r>
            <a:r>
              <a:rPr lang="en-US" sz="2000" u="sng" dirty="0">
                <a:hlinkClick r:id="rId3"/>
              </a:rPr>
              <a:t>http://winners.virtualclassroom.org/0914/samerica/col02.html#top</a:t>
            </a:r>
            <a:endParaRPr lang="en-US" sz="2000" dirty="0"/>
          </a:p>
          <a:p>
            <a:r>
              <a:rPr lang="en-US" sz="2000" dirty="0" err="1"/>
              <a:t>Miville</a:t>
            </a:r>
            <a:r>
              <a:rPr lang="en-US" sz="2000" dirty="0"/>
              <a:t>, Marie L., et al. "Colombians in the United States: History, values, and challenges." </a:t>
            </a:r>
            <a:r>
              <a:rPr lang="en-US" sz="2000" i="1" dirty="0" err="1"/>
              <a:t>Latinx</a:t>
            </a:r>
            <a:r>
              <a:rPr lang="en-US" sz="2000" i="1" dirty="0"/>
              <a:t> Immigrants</a:t>
            </a:r>
            <a:r>
              <a:rPr lang="en-US" sz="2000" dirty="0"/>
              <a:t>. Springer, Cham, 2018. 53-73.</a:t>
            </a:r>
          </a:p>
          <a:p>
            <a:r>
              <a:rPr lang="en-US" sz="2000" dirty="0"/>
              <a:t>Osborn, Ann. </a:t>
            </a:r>
            <a:r>
              <a:rPr lang="en-US" sz="2000" i="1" dirty="0"/>
              <a:t>Mythology and social structure among the </a:t>
            </a:r>
            <a:r>
              <a:rPr lang="en-US" sz="2000" i="1" dirty="0" err="1"/>
              <a:t>U'Wa</a:t>
            </a:r>
            <a:r>
              <a:rPr lang="en-US" sz="2000" i="1" dirty="0"/>
              <a:t> of Colombia</a:t>
            </a:r>
            <a:r>
              <a:rPr lang="en-US" sz="2000" dirty="0"/>
              <a:t>. Diss. University of Oxford, 1982.</a:t>
            </a:r>
          </a:p>
          <a:p>
            <a:r>
              <a:rPr lang="en-US" sz="2000" dirty="0"/>
              <a:t>Pike, Fredrick B. </a:t>
            </a:r>
            <a:r>
              <a:rPr lang="en-US" sz="2000" i="1" dirty="0"/>
              <a:t>The United States and Latin America: myths and stereotypes of civilization and nature</a:t>
            </a:r>
            <a:r>
              <a:rPr lang="en-US" sz="2000" dirty="0"/>
              <a:t>. University of Texas Press, 2010.</a:t>
            </a:r>
          </a:p>
          <a:p>
            <a:endParaRPr lang="en-US" sz="2000" dirty="0"/>
          </a:p>
        </p:txBody>
      </p:sp>
    </p:spTree>
    <p:extLst>
      <p:ext uri="{BB962C8B-B14F-4D97-AF65-F5344CB8AC3E}">
        <p14:creationId xmlns:p14="http://schemas.microsoft.com/office/powerpoint/2010/main" val="501704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rushed Metal 16x9">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brushed metal presentation (widescreen).potx" id="{DA9951C7-4320-4495-9FC1-E63CCA4172C0}" vid="{B4FD8286-12BA-4ECE-B80E-03C93BD82B08}"/>
    </a:ext>
  </a:extLst>
</a:theme>
</file>

<file path=ppt/theme/theme2.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2961EA76-1630-4788-A629-8FDAFC9205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C05A15-2C36-4B2C-9ED7-7313D59409A3}">
  <ds:schemaRefs>
    <ds:schemaRef ds:uri="http://schemas.microsoft.com/sharepoint/v3/contenttype/forms"/>
  </ds:schemaRefs>
</ds:datastoreItem>
</file>

<file path=customXml/itemProps3.xml><?xml version="1.0" encoding="utf-8"?>
<ds:datastoreItem xmlns:ds="http://schemas.openxmlformats.org/officeDocument/2006/customXml" ds:itemID="{85A16170-AED4-43FB-90C7-1F1653EBFACC}">
  <ds:schemaRefs>
    <ds:schemaRef ds:uri="http://schemas.microsoft.com/office/2006/metadata/properties"/>
    <ds:schemaRef ds:uri="http://purl.org/dc/elements/1.1/"/>
    <ds:schemaRef ds:uri="http://purl.org/dc/terms/"/>
    <ds:schemaRef ds:uri="a4f35948-e619-41b3-aa29-22878b09cfd2"/>
    <ds:schemaRef ds:uri="http://purl.org/dc/dcmitype/"/>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40262f94-9f35-4ac3-9a90-690165a166b7"/>
  </ds:schemaRefs>
</ds:datastoreItem>
</file>

<file path=docProps/app.xml><?xml version="1.0" encoding="utf-8"?>
<Properties xmlns="http://schemas.openxmlformats.org/officeDocument/2006/extended-properties" xmlns:vt="http://schemas.openxmlformats.org/officeDocument/2006/docPropsVTypes">
  <Template>Green brushed metal presentation (widescreen)</Template>
  <TotalTime>2072</TotalTime>
  <Words>2115</Words>
  <Application>Microsoft Office PowerPoint</Application>
  <PresentationFormat>Widescreen</PresentationFormat>
  <Paragraphs>126</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Georgia</vt:lpstr>
      <vt:lpstr>Times New Roman</vt:lpstr>
      <vt:lpstr>Brushed Metal 16x9</vt:lpstr>
      <vt:lpstr>Columbian Immigrants Name Institutional Affiliation</vt:lpstr>
      <vt:lpstr>Introduction</vt:lpstr>
      <vt:lpstr>PowerPoint Presentation</vt:lpstr>
      <vt:lpstr>PowerPoint Presentation</vt:lpstr>
      <vt:lpstr>PowerPoint Presentation</vt:lpstr>
      <vt:lpstr>PowerPoint Presentation</vt:lpstr>
      <vt:lpstr>Creation Story</vt:lpstr>
      <vt:lpstr>PowerPoint Presentation</vt:lpstr>
      <vt:lpstr>A Myth of Heroism</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Admin</dc:creator>
  <cp:lastModifiedBy>Admin</cp:lastModifiedBy>
  <cp:revision>109</cp:revision>
  <dcterms:created xsi:type="dcterms:W3CDTF">2017-10-30T22:31:29Z</dcterms:created>
  <dcterms:modified xsi:type="dcterms:W3CDTF">2018-10-31T17:51:44Z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